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2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3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notesSlides/notesSlide4.xml" ContentType="application/vnd.openxmlformats-officedocument.presentationml.notesSl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87" r:id="rId4"/>
    <p:sldId id="286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6" r:id="rId13"/>
    <p:sldId id="267" r:id="rId14"/>
    <p:sldId id="284" r:id="rId15"/>
    <p:sldId id="285" r:id="rId16"/>
    <p:sldId id="268" r:id="rId17"/>
    <p:sldId id="269" r:id="rId18"/>
    <p:sldId id="270" r:id="rId19"/>
    <p:sldId id="265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3" r:id="rId32"/>
    <p:sldId id="282" r:id="rId33"/>
  </p:sldIdLst>
  <p:sldSz cx="12190413" cy="7021513"/>
  <p:notesSz cx="6858000" cy="9144000"/>
  <p:defaultTextStyle>
    <a:defPPr>
      <a:defRPr lang="cs-CZ"/>
    </a:defPPr>
    <a:lvl1pPr marL="0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14751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29502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44253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59004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73756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88507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303258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918009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58" userDrawn="1">
          <p15:clr>
            <a:srgbClr val="A4A3A4"/>
          </p15:clr>
        </p15:guide>
        <p15:guide id="2" pos="6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4E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77457" autoAdjust="0"/>
  </p:normalViewPr>
  <p:slideViewPr>
    <p:cSldViewPr>
      <p:cViewPr varScale="1">
        <p:scale>
          <a:sx n="52" d="100"/>
          <a:sy n="52" d="100"/>
        </p:scale>
        <p:origin x="1228" y="48"/>
      </p:cViewPr>
      <p:guideLst>
        <p:guide orient="horz" pos="1758"/>
        <p:guide pos="6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List_aplikace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List_aplikace_Microsoft_Excel2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List_aplikace_Microsoft_Excel3.xlsx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List_aplikace_Microsoft_Excel4.xlsx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dropbox\Dropbox%20(H&#201;TFA)\Gabor-ceges\projektek\futo\2019\pragai-konf\figures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dropbox\Dropbox%20(H&#201;TFA)\Gabor-ceges\projektek\futo\2019\pragai-konf\figures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D:\dropbox\Dropbox%20(H&#201;TFA)\Gabor-ceges\projektek\futo\2019\pragai-konf\figures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D:\dropbox\Dropbox%20(H&#201;TFA)\Gabor-ceges\projektek\futo\2019\pragai-konf\figures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file:///D:\dropbox\Dropbox%20(H&#201;TFA)\Gabor-ceges\projektek\futo\2019\pragai-konf\figures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List_aplikace_Microsoft_Excel5.xlsx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List_aplikace_Microsoft_Excel6.xlsx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dropbox\Dropbox%20(H&#201;TFA)\Gabor-ceges\projektek\futo\2019\pragai-konf\prezi-data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List_aplikace_Microsoft_Excel7.xlsx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List_aplikace_Microsoft_Excel8.xlsx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dropbox\Dropbox%20(H&#201;TFA)\Gabor-ceges\projektek\futo\2019\pragai-konf\prezi-data.xlsx" TargetMode="External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dropbox\Dropbox%20(H&#201;TFA)\Gabor-ceges\projektek\futo\2019\pragai-konf\prezi-data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dropbox\Dropbox%20(H&#201;TFA)\Gabor-ceges\projektek\futo\2019\pragai-konf\prezi-data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D:\dropbox\Dropbox%20(H&#201;TFA)\Gabor-ceges\projektek\futo\2019\pragai-konf\prezi-data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D:\dropbox\Dropbox%20(H&#201;TFA)\Gabor-ceges\projektek\futo\2019\pragai-konf\prezi-data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D:\dropbox\Dropbox%20(H&#201;TFA)\Gabor-ceges\projektek\futo\2019\pragai-konf\prezi-data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List_aplikace_Microsoft_Excel1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D:\dropbox\Dropbox%20(H&#201;TFA)\Gabor-ceges\projektek\futo\2019\pragai-konf\prezi-data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2"/>
          <c:order val="0"/>
          <c:tx>
            <c:strRef>
              <c:f>Munka3!$A$4</c:f>
              <c:strCache>
                <c:ptCount val="1"/>
                <c:pt idx="0">
                  <c:v>share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numRef>
              <c:f>Munka3!$B$1:$I$1</c:f>
              <c:numCache>
                <c:formatCode>General</c:formatCode>
                <c:ptCount val="8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</c:numCache>
            </c:numRef>
          </c:cat>
          <c:val>
            <c:numRef>
              <c:f>Munka3!$B$4:$I$4</c:f>
              <c:numCache>
                <c:formatCode>General</c:formatCode>
                <c:ptCount val="8"/>
                <c:pt idx="0">
                  <c:v>1.3510525079571085</c:v>
                </c:pt>
                <c:pt idx="1">
                  <c:v>1.8838365986119039</c:v>
                </c:pt>
                <c:pt idx="2">
                  <c:v>2.9886534947227315</c:v>
                </c:pt>
                <c:pt idx="3">
                  <c:v>2.9830119016497969</c:v>
                </c:pt>
                <c:pt idx="4">
                  <c:v>3.5789442867256849</c:v>
                </c:pt>
                <c:pt idx="5">
                  <c:v>5.7021589276432048</c:v>
                </c:pt>
                <c:pt idx="6">
                  <c:v>6.1325577578630632</c:v>
                </c:pt>
                <c:pt idx="7">
                  <c:v>6.84482988762998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B28-4992-9875-D5F1C55DC1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233122048"/>
        <c:axId val="406456000"/>
      </c:barChart>
      <c:catAx>
        <c:axId val="233122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06456000"/>
        <c:crosses val="autoZero"/>
        <c:auto val="1"/>
        <c:lblAlgn val="ctr"/>
        <c:lblOffset val="100"/>
        <c:noMultiLvlLbl val="0"/>
      </c:catAx>
      <c:valAx>
        <c:axId val="406456000"/>
        <c:scaling>
          <c:orientation val="minMax"/>
          <c:max val="7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dirty="0">
                    <a:solidFill>
                      <a:schemeClr val="tx1"/>
                    </a:solidFill>
                  </a:rPr>
                  <a:t>%</a:t>
                </a:r>
                <a:r>
                  <a:rPr lang="hu-HU" sz="2000" dirty="0">
                    <a:solidFill>
                      <a:schemeClr val="tx1"/>
                    </a:solidFill>
                  </a:rPr>
                  <a:t> of GDP</a:t>
                </a:r>
                <a:endParaRPr lang="en-US" sz="2000" dirty="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331220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800"/>
      </a:pPr>
      <a:endParaRPr lang="cs-CZ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06733075002738"/>
          <c:y val="1.1458318446800337E-2"/>
          <c:w val="0.84950305859525288"/>
          <c:h val="0.88093533257212842"/>
        </c:manualLayout>
      </c:layout>
      <c:lineChart>
        <c:grouping val="standard"/>
        <c:varyColors val="0"/>
        <c:ser>
          <c:idx val="3"/>
          <c:order val="0"/>
          <c:tx>
            <c:strRef>
              <c:f>graphdta!$A$15</c:f>
              <c:strCache>
                <c:ptCount val="1"/>
                <c:pt idx="0">
                  <c:v>BASE</c:v>
                </c:pt>
              </c:strCache>
            </c:strRef>
          </c:tx>
          <c:spPr>
            <a:ln w="28575" cap="rnd">
              <a:solidFill>
                <a:schemeClr val="accent6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graphdta!$B$1:$N$1</c:f>
              <c:numCache>
                <c:formatCode>General</c:formatCode>
                <c:ptCount val="1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</c:numCache>
            </c:numRef>
          </c:cat>
          <c:val>
            <c:numRef>
              <c:f>graphdta!$B$15:$N$15</c:f>
              <c:numCache>
                <c:formatCode>0.00</c:formatCode>
                <c:ptCount val="13"/>
                <c:pt idx="0" formatCode="General">
                  <c:v>100</c:v>
                </c:pt>
                <c:pt idx="1">
                  <c:v>99.349329431926165</c:v>
                </c:pt>
                <c:pt idx="2">
                  <c:v>97.964901493138385</c:v>
                </c:pt>
                <c:pt idx="3">
                  <c:v>97.275923184784446</c:v>
                </c:pt>
                <c:pt idx="4">
                  <c:v>98.187450983458163</c:v>
                </c:pt>
                <c:pt idx="5">
                  <c:v>97.971640424382187</c:v>
                </c:pt>
                <c:pt idx="6">
                  <c:v>97.80350719771954</c:v>
                </c:pt>
                <c:pt idx="7">
                  <c:v>100.37462348875214</c:v>
                </c:pt>
                <c:pt idx="8">
                  <c:v>100.81970082031481</c:v>
                </c:pt>
                <c:pt idx="9">
                  <c:v>106.06393664450013</c:v>
                </c:pt>
                <c:pt idx="10">
                  <c:v>105.8086455683316</c:v>
                </c:pt>
                <c:pt idx="11">
                  <c:v>105.8876756715249</c:v>
                </c:pt>
                <c:pt idx="12">
                  <c:v>106.06845818224454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95B-41D8-9D85-F415AF4C9132}"/>
            </c:ext>
          </c:extLst>
        </c:ser>
        <c:ser>
          <c:idx val="0"/>
          <c:order val="1"/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numRef>
              <c:f>graphdta!$B$1:$N$1</c:f>
              <c:numCache>
                <c:formatCode>General</c:formatCode>
                <c:ptCount val="1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</c:numCache>
            </c:numRef>
          </c:cat>
          <c:val>
            <c:numRef>
              <c:f>graphdta!$B$3:$N$3</c:f>
              <c:numCache>
                <c:formatCode>General</c:formatCode>
                <c:ptCount val="13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95B-41D8-9D85-F415AF4C91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92219216"/>
        <c:axId val="291283408"/>
      </c:lineChart>
      <c:catAx>
        <c:axId val="392219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91283408"/>
        <c:crosses val="autoZero"/>
        <c:auto val="1"/>
        <c:lblAlgn val="ctr"/>
        <c:lblOffset val="100"/>
        <c:noMultiLvlLbl val="0"/>
      </c:catAx>
      <c:valAx>
        <c:axId val="291283408"/>
        <c:scaling>
          <c:orientation val="minMax"/>
          <c:max val="111"/>
          <c:min val="9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hu-HU" sz="2000"/>
                  <a:t>(%)</a:t>
                </a:r>
              </a:p>
            </c:rich>
          </c:tx>
          <c:layout>
            <c:manualLayout>
              <c:xMode val="edge"/>
              <c:yMode val="edge"/>
              <c:x val="2.3151496557399808E-3"/>
              <c:y val="0.4294912312768928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22192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cs-CZ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06733075002738"/>
          <c:y val="3.3592128294165212E-2"/>
          <c:w val="0.84950305859525288"/>
          <c:h val="0.79049347711102891"/>
        </c:manualLayout>
      </c:layout>
      <c:lineChart>
        <c:grouping val="standard"/>
        <c:varyColors val="0"/>
        <c:ser>
          <c:idx val="3"/>
          <c:order val="0"/>
          <c:tx>
            <c:strRef>
              <c:f>graphdta!$A$21</c:f>
              <c:strCache>
                <c:ptCount val="1"/>
                <c:pt idx="0">
                  <c:v>BASE</c:v>
                </c:pt>
              </c:strCache>
            </c:strRef>
          </c:tx>
          <c:spPr>
            <a:ln w="28575" cap="rnd">
              <a:solidFill>
                <a:schemeClr val="accent6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graphdta!$B$1:$N$1</c:f>
              <c:numCache>
                <c:formatCode>General</c:formatCode>
                <c:ptCount val="1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</c:numCache>
            </c:numRef>
          </c:cat>
          <c:val>
            <c:numRef>
              <c:f>graphdta!$B$21:$N$21</c:f>
              <c:numCache>
                <c:formatCode>0.00</c:formatCode>
                <c:ptCount val="13"/>
                <c:pt idx="0" formatCode="General">
                  <c:v>100</c:v>
                </c:pt>
                <c:pt idx="1">
                  <c:v>101.07143375306009</c:v>
                </c:pt>
                <c:pt idx="2">
                  <c:v>100.85727765150128</c:v>
                </c:pt>
                <c:pt idx="3">
                  <c:v>101.4082135574437</c:v>
                </c:pt>
                <c:pt idx="4">
                  <c:v>101.78274906296731</c:v>
                </c:pt>
                <c:pt idx="5">
                  <c:v>102.23826884501</c:v>
                </c:pt>
                <c:pt idx="6">
                  <c:v>104.0581703097279</c:v>
                </c:pt>
                <c:pt idx="7">
                  <c:v>105.92944034704496</c:v>
                </c:pt>
                <c:pt idx="8">
                  <c:v>106.66070850365385</c:v>
                </c:pt>
                <c:pt idx="9">
                  <c:v>102.75878798973626</c:v>
                </c:pt>
                <c:pt idx="10">
                  <c:v>102.68392049387671</c:v>
                </c:pt>
                <c:pt idx="11">
                  <c:v>102.51535390474258</c:v>
                </c:pt>
                <c:pt idx="12">
                  <c:v>102.32455369485857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260-4A0E-B44E-61DAEA8F8B44}"/>
            </c:ext>
          </c:extLst>
        </c:ser>
        <c:ser>
          <c:idx val="0"/>
          <c:order val="1"/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numRef>
              <c:f>graphdta!$B$1:$N$1</c:f>
              <c:numCache>
                <c:formatCode>General</c:formatCode>
                <c:ptCount val="1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</c:numCache>
            </c:numRef>
          </c:cat>
          <c:val>
            <c:numRef>
              <c:f>graphdta!$B$3:$N$3</c:f>
              <c:numCache>
                <c:formatCode>General</c:formatCode>
                <c:ptCount val="13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260-4A0E-B44E-61DAEA8F8B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91788464"/>
        <c:axId val="291788856"/>
      </c:lineChart>
      <c:catAx>
        <c:axId val="291788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91788856"/>
        <c:crosses val="autoZero"/>
        <c:auto val="1"/>
        <c:lblAlgn val="ctr"/>
        <c:lblOffset val="100"/>
        <c:noMultiLvlLbl val="0"/>
      </c:catAx>
      <c:valAx>
        <c:axId val="291788856"/>
        <c:scaling>
          <c:orientation val="minMax"/>
          <c:max val="111"/>
          <c:min val="9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/>
                  <a:t>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917884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cs-CZ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92300245256228"/>
          <c:y val="1.1458318446800337E-2"/>
          <c:w val="0.84764736887397274"/>
          <c:h val="0.88093533257212842"/>
        </c:manualLayout>
      </c:layout>
      <c:lineChart>
        <c:grouping val="standard"/>
        <c:varyColors val="0"/>
        <c:ser>
          <c:idx val="3"/>
          <c:order val="0"/>
          <c:tx>
            <c:strRef>
              <c:f>graphdta!$A$27</c:f>
              <c:strCache>
                <c:ptCount val="1"/>
                <c:pt idx="0">
                  <c:v>BASE</c:v>
                </c:pt>
              </c:strCache>
            </c:strRef>
          </c:tx>
          <c:spPr>
            <a:ln w="28575" cap="rnd">
              <a:solidFill>
                <a:schemeClr val="accent6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graphdta!$B$1:$N$1</c:f>
              <c:numCache>
                <c:formatCode>General</c:formatCode>
                <c:ptCount val="1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</c:numCache>
            </c:numRef>
          </c:cat>
          <c:val>
            <c:numRef>
              <c:f>graphdta!$B$27:$N$27</c:f>
              <c:numCache>
                <c:formatCode>0.00</c:formatCode>
                <c:ptCount val="13"/>
                <c:pt idx="0" formatCode="General">
                  <c:v>100</c:v>
                </c:pt>
                <c:pt idx="1">
                  <c:v>100.38643248383674</c:v>
                </c:pt>
                <c:pt idx="2">
                  <c:v>101.4210596481763</c:v>
                </c:pt>
                <c:pt idx="3">
                  <c:v>101.1999783890957</c:v>
                </c:pt>
                <c:pt idx="4">
                  <c:v>101.57123343554808</c:v>
                </c:pt>
                <c:pt idx="5">
                  <c:v>101.38093166990983</c:v>
                </c:pt>
                <c:pt idx="6">
                  <c:v>101.94298192790812</c:v>
                </c:pt>
                <c:pt idx="7">
                  <c:v>102.57919558786075</c:v>
                </c:pt>
                <c:pt idx="8">
                  <c:v>102.86767539236219</c:v>
                </c:pt>
                <c:pt idx="9">
                  <c:v>101.78849731052274</c:v>
                </c:pt>
                <c:pt idx="10">
                  <c:v>101.73498314388374</c:v>
                </c:pt>
                <c:pt idx="11">
                  <c:v>101.69768948542779</c:v>
                </c:pt>
                <c:pt idx="12">
                  <c:v>101.6670672000935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29B-48DB-B8AB-7CA93C098447}"/>
            </c:ext>
          </c:extLst>
        </c:ser>
        <c:ser>
          <c:idx val="0"/>
          <c:order val="1"/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numRef>
              <c:f>graphdta!$B$1:$N$1</c:f>
              <c:numCache>
                <c:formatCode>General</c:formatCode>
                <c:ptCount val="1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</c:numCache>
            </c:numRef>
          </c:cat>
          <c:val>
            <c:numRef>
              <c:f>graphdta!$B$3:$N$3</c:f>
              <c:numCache>
                <c:formatCode>General</c:formatCode>
                <c:ptCount val="13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29B-48DB-B8AB-7CA93C0984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92221608"/>
        <c:axId val="392222392"/>
      </c:lineChart>
      <c:catAx>
        <c:axId val="392221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2222392"/>
        <c:crosses val="autoZero"/>
        <c:auto val="1"/>
        <c:lblAlgn val="ctr"/>
        <c:lblOffset val="100"/>
        <c:noMultiLvlLbl val="0"/>
      </c:catAx>
      <c:valAx>
        <c:axId val="392222392"/>
        <c:scaling>
          <c:orientation val="minMax"/>
          <c:max val="103"/>
          <c:min val="99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/>
                  <a:t>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22216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cs-CZ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BASE!$A$3</c:f>
              <c:strCache>
                <c:ptCount val="1"/>
                <c:pt idx="0">
                  <c:v>demand side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BASE!$C$1:$N$1</c:f>
              <c:numCache>
                <c:formatCode>General</c:formatCode>
                <c:ptCount val="12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  <c:pt idx="11">
                  <c:v>2019</c:v>
                </c:pt>
              </c:numCache>
            </c:numRef>
          </c:cat>
          <c:val>
            <c:numRef>
              <c:f>BASE!$C$3:$N$3</c:f>
              <c:numCache>
                <c:formatCode>0.00</c:formatCode>
                <c:ptCount val="12"/>
                <c:pt idx="0">
                  <c:v>0.73588308664331692</c:v>
                </c:pt>
                <c:pt idx="1">
                  <c:v>0.63056591398038597</c:v>
                </c:pt>
                <c:pt idx="2">
                  <c:v>1.1143012551448264</c:v>
                </c:pt>
                <c:pt idx="3">
                  <c:v>1.1075991002643866</c:v>
                </c:pt>
                <c:pt idx="4">
                  <c:v>1.1499342284675758</c:v>
                </c:pt>
                <c:pt idx="5">
                  <c:v>2.1930857026842916</c:v>
                </c:pt>
                <c:pt idx="6">
                  <c:v>2.7677064865989425</c:v>
                </c:pt>
                <c:pt idx="7">
                  <c:v>2.8222298317716459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4C-4846-B560-35BA1A3B04FD}"/>
            </c:ext>
          </c:extLst>
        </c:ser>
        <c:ser>
          <c:idx val="1"/>
          <c:order val="1"/>
          <c:tx>
            <c:strRef>
              <c:f>BASE!$A$4</c:f>
              <c:strCache>
                <c:ptCount val="1"/>
                <c:pt idx="0">
                  <c:v>supply side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BASE!$C$1:$N$1</c:f>
              <c:numCache>
                <c:formatCode>General</c:formatCode>
                <c:ptCount val="12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  <c:pt idx="11">
                  <c:v>2019</c:v>
                </c:pt>
              </c:numCache>
            </c:numRef>
          </c:cat>
          <c:val>
            <c:numRef>
              <c:f>BASE!$C$4:$N$4</c:f>
              <c:numCache>
                <c:formatCode>0.00</c:formatCode>
                <c:ptCount val="12"/>
                <c:pt idx="0">
                  <c:v>-3.1574750718776931E-5</c:v>
                </c:pt>
                <c:pt idx="1">
                  <c:v>9.0057802929221373E-2</c:v>
                </c:pt>
                <c:pt idx="2">
                  <c:v>0.19187249986252206</c:v>
                </c:pt>
                <c:pt idx="3">
                  <c:v>0.37213391098462967</c:v>
                </c:pt>
                <c:pt idx="4">
                  <c:v>0.57561278353544165</c:v>
                </c:pt>
                <c:pt idx="5">
                  <c:v>0.95846216360951175</c:v>
                </c:pt>
                <c:pt idx="6">
                  <c:v>1.7247376935186649</c:v>
                </c:pt>
                <c:pt idx="7">
                  <c:v>2.4601329716229463</c:v>
                </c:pt>
                <c:pt idx="8">
                  <c:v>2.8547411721866252</c:v>
                </c:pt>
                <c:pt idx="9">
                  <c:v>2.7865904290759662</c:v>
                </c:pt>
                <c:pt idx="10">
                  <c:v>2.7318669080985614</c:v>
                </c:pt>
                <c:pt idx="11">
                  <c:v>2.6844410287795757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14C-4846-B560-35BA1A3B04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91439728"/>
        <c:axId val="491440120"/>
      </c:barChart>
      <c:catAx>
        <c:axId val="491439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91440120"/>
        <c:crosses val="autoZero"/>
        <c:auto val="1"/>
        <c:lblAlgn val="ctr"/>
        <c:lblOffset val="100"/>
        <c:noMultiLvlLbl val="0"/>
      </c:catAx>
      <c:valAx>
        <c:axId val="491440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914397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cs-CZ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BASE!$A$3</c:f>
              <c:strCache>
                <c:ptCount val="1"/>
                <c:pt idx="0">
                  <c:v>demand side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BASE!$C$1:$N$1</c:f>
              <c:numCache>
                <c:formatCode>General</c:formatCode>
                <c:ptCount val="12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  <c:pt idx="11">
                  <c:v>2019</c:v>
                </c:pt>
              </c:numCache>
            </c:numRef>
          </c:cat>
          <c:val>
            <c:numRef>
              <c:f>BASE!$C$6:$N$6</c:f>
              <c:numCache>
                <c:formatCode>0.0</c:formatCode>
                <c:ptCount val="12"/>
                <c:pt idx="0">
                  <c:v>0.68493349793022129</c:v>
                </c:pt>
                <c:pt idx="1">
                  <c:v>0.82400133345445958</c:v>
                </c:pt>
                <c:pt idx="2">
                  <c:v>1.3157515746615578</c:v>
                </c:pt>
                <c:pt idx="3">
                  <c:v>1.1401778520990666</c:v>
                </c:pt>
                <c:pt idx="4">
                  <c:v>1.1700410883774637</c:v>
                </c:pt>
                <c:pt idx="5">
                  <c:v>1.8604174333379975</c:v>
                </c:pt>
                <c:pt idx="6">
                  <c:v>1.759861883632674</c:v>
                </c:pt>
                <c:pt idx="7">
                  <c:v>1.5662726603910031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4C8-4F65-9230-83C9A8D51816}"/>
            </c:ext>
          </c:extLst>
        </c:ser>
        <c:ser>
          <c:idx val="1"/>
          <c:order val="1"/>
          <c:tx>
            <c:strRef>
              <c:f>BASE!$A$4</c:f>
              <c:strCache>
                <c:ptCount val="1"/>
                <c:pt idx="0">
                  <c:v>supply side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BASE!$C$1:$N$1</c:f>
              <c:numCache>
                <c:formatCode>General</c:formatCode>
                <c:ptCount val="12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  <c:pt idx="11">
                  <c:v>2019</c:v>
                </c:pt>
              </c:numCache>
            </c:numRef>
          </c:cat>
          <c:val>
            <c:numRef>
              <c:f>BASE!$C$7:$N$7</c:f>
              <c:numCache>
                <c:formatCode>0.0</c:formatCode>
                <c:ptCount val="12"/>
                <c:pt idx="0">
                  <c:v>1.9152263771953615E-5</c:v>
                </c:pt>
                <c:pt idx="1">
                  <c:v>3.775338943551635E-2</c:v>
                </c:pt>
                <c:pt idx="2">
                  <c:v>9.1946658563508268E-2</c:v>
                </c:pt>
                <c:pt idx="3">
                  <c:v>0.18752771661547557</c:v>
                </c:pt>
                <c:pt idx="4">
                  <c:v>0.30686117925252743</c:v>
                </c:pt>
                <c:pt idx="5">
                  <c:v>0.47725100436230633</c:v>
                </c:pt>
                <c:pt idx="6">
                  <c:v>0.68109393197760804</c:v>
                </c:pt>
                <c:pt idx="7">
                  <c:v>0.92657368258514017</c:v>
                </c:pt>
                <c:pt idx="8">
                  <c:v>0.93553059138409411</c:v>
                </c:pt>
                <c:pt idx="9">
                  <c:v>0.92535098447790087</c:v>
                </c:pt>
                <c:pt idx="10">
                  <c:v>0.93502109745747919</c:v>
                </c:pt>
                <c:pt idx="11">
                  <c:v>0.95125062721528131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4C8-4F65-9230-83C9A8D5181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88780048"/>
        <c:axId val="488780440"/>
      </c:barChart>
      <c:catAx>
        <c:axId val="488780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88780440"/>
        <c:crosses val="autoZero"/>
        <c:auto val="1"/>
        <c:lblAlgn val="ctr"/>
        <c:lblOffset val="100"/>
        <c:noMultiLvlLbl val="0"/>
      </c:catAx>
      <c:valAx>
        <c:axId val="4887804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hu-HU"/>
                  <a:t>Thousand person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88780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cs-CZ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BASE!$A$9</c:f>
              <c:strCache>
                <c:ptCount val="1"/>
                <c:pt idx="0">
                  <c:v>demand side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BASE!$C$1:$N$1</c:f>
              <c:numCache>
                <c:formatCode>General</c:formatCode>
                <c:ptCount val="12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  <c:pt idx="11">
                  <c:v>2019</c:v>
                </c:pt>
              </c:numCache>
            </c:numRef>
          </c:cat>
          <c:val>
            <c:numRef>
              <c:f>BASE!$C$9:$N$9</c:f>
              <c:numCache>
                <c:formatCode>0.00</c:formatCode>
                <c:ptCount val="12"/>
                <c:pt idx="0">
                  <c:v>-0.65064929280720718</c:v>
                </c:pt>
                <c:pt idx="1">
                  <c:v>-2.2532421034794252</c:v>
                </c:pt>
                <c:pt idx="2">
                  <c:v>-3.1889748708413679</c:v>
                </c:pt>
                <c:pt idx="3">
                  <c:v>-2.674733555003908</c:v>
                </c:pt>
                <c:pt idx="4">
                  <c:v>-3.3985191662350935</c:v>
                </c:pt>
                <c:pt idx="5">
                  <c:v>-4.4330689944774262</c:v>
                </c:pt>
                <c:pt idx="6">
                  <c:v>-3.1003356901562391</c:v>
                </c:pt>
                <c:pt idx="7">
                  <c:v>-3.6445152122365347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32-46B8-BD7C-67599E8603DA}"/>
            </c:ext>
          </c:extLst>
        </c:ser>
        <c:ser>
          <c:idx val="1"/>
          <c:order val="1"/>
          <c:tx>
            <c:strRef>
              <c:f>BASE!$A$10</c:f>
              <c:strCache>
                <c:ptCount val="1"/>
                <c:pt idx="0">
                  <c:v>supply side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BASE!$C$1:$N$1</c:f>
              <c:numCache>
                <c:formatCode>General</c:formatCode>
                <c:ptCount val="12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  <c:pt idx="11">
                  <c:v>2019</c:v>
                </c:pt>
              </c:numCache>
            </c:numRef>
          </c:cat>
          <c:val>
            <c:numRef>
              <c:f>BASE!$C$10:$N$10</c:f>
              <c:numCache>
                <c:formatCode>0.00</c:formatCode>
                <c:ptCount val="12"/>
                <c:pt idx="0">
                  <c:v>-4.7186612948375248E-5</c:v>
                </c:pt>
                <c:pt idx="1">
                  <c:v>0.21802032759604945</c:v>
                </c:pt>
                <c:pt idx="2">
                  <c:v>0.46186660062104373</c:v>
                </c:pt>
                <c:pt idx="3">
                  <c:v>0.85256953194949514</c:v>
                </c:pt>
                <c:pt idx="4">
                  <c:v>1.3634112052754963</c:v>
                </c:pt>
                <c:pt idx="5">
                  <c:v>2.1938862226902898</c:v>
                </c:pt>
                <c:pt idx="6">
                  <c:v>3.4576178128423951</c:v>
                </c:pt>
                <c:pt idx="7">
                  <c:v>4.4692149769953016</c:v>
                </c:pt>
                <c:pt idx="8">
                  <c:v>6.0639366445001386</c:v>
                </c:pt>
                <c:pt idx="9">
                  <c:v>5.8086455683315981</c:v>
                </c:pt>
                <c:pt idx="10">
                  <c:v>5.8876756715248959</c:v>
                </c:pt>
                <c:pt idx="11">
                  <c:v>6.0684581822445409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D32-46B8-BD7C-67599E8603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88778872"/>
        <c:axId val="488779264"/>
      </c:barChart>
      <c:catAx>
        <c:axId val="4887788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88779264"/>
        <c:crosses val="autoZero"/>
        <c:auto val="1"/>
        <c:lblAlgn val="ctr"/>
        <c:lblOffset val="100"/>
        <c:noMultiLvlLbl val="0"/>
      </c:catAx>
      <c:valAx>
        <c:axId val="4887792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887788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cs-CZ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BASE!$A$12</c:f>
              <c:strCache>
                <c:ptCount val="1"/>
                <c:pt idx="0">
                  <c:v>demand side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BASE!$C$1:$N$1</c:f>
              <c:numCache>
                <c:formatCode>General</c:formatCode>
                <c:ptCount val="12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  <c:pt idx="11">
                  <c:v>2019</c:v>
                </c:pt>
              </c:numCache>
            </c:numRef>
          </c:cat>
          <c:val>
            <c:numRef>
              <c:f>BASE!$C$12:$N$12</c:f>
              <c:numCache>
                <c:formatCode>0.00</c:formatCode>
                <c:ptCount val="12"/>
                <c:pt idx="0">
                  <c:v>1.0714478656256838</c:v>
                </c:pt>
                <c:pt idx="1">
                  <c:v>0.75423764637650059</c:v>
                </c:pt>
                <c:pt idx="2">
                  <c:v>1.1830848716527378</c:v>
                </c:pt>
                <c:pt idx="3">
                  <c:v>1.3214372254661255</c:v>
                </c:pt>
                <c:pt idx="4">
                  <c:v>1.4933207583442618</c:v>
                </c:pt>
                <c:pt idx="5">
                  <c:v>2.8029320866410483</c:v>
                </c:pt>
                <c:pt idx="6">
                  <c:v>3.9199888613255309</c:v>
                </c:pt>
                <c:pt idx="7">
                  <c:v>3.9759121011663878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63D-428D-A2EF-D959CFDE70AC}"/>
            </c:ext>
          </c:extLst>
        </c:ser>
        <c:ser>
          <c:idx val="1"/>
          <c:order val="1"/>
          <c:tx>
            <c:strRef>
              <c:f>BASE!$A$13</c:f>
              <c:strCache>
                <c:ptCount val="1"/>
                <c:pt idx="0">
                  <c:v>supply side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BASE!$C$1:$N$1</c:f>
              <c:numCache>
                <c:formatCode>General</c:formatCode>
                <c:ptCount val="12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  <c:pt idx="11">
                  <c:v>2019</c:v>
                </c:pt>
              </c:numCache>
            </c:numRef>
          </c:cat>
          <c:val>
            <c:numRef>
              <c:f>BASE!$C$13:$N$13</c:f>
              <c:numCache>
                <c:formatCode>0.00</c:formatCode>
                <c:ptCount val="12"/>
                <c:pt idx="0">
                  <c:v>-2.212871199695882E-5</c:v>
                </c:pt>
                <c:pt idx="1">
                  <c:v>0.10488508093581322</c:v>
                </c:pt>
                <c:pt idx="2">
                  <c:v>0.2303683717525902</c:v>
                </c:pt>
                <c:pt idx="3">
                  <c:v>0.46571630899206928</c:v>
                </c:pt>
                <c:pt idx="4">
                  <c:v>0.75955699681310618</c:v>
                </c:pt>
                <c:pt idx="5">
                  <c:v>1.2716577937307745</c:v>
                </c:pt>
                <c:pt idx="6">
                  <c:v>2.0790292455015194</c:v>
                </c:pt>
                <c:pt idx="7">
                  <c:v>2.8143504684325489</c:v>
                </c:pt>
                <c:pt idx="8">
                  <c:v>2.7587879897362586</c:v>
                </c:pt>
                <c:pt idx="9">
                  <c:v>2.6839204938767138</c:v>
                </c:pt>
                <c:pt idx="10">
                  <c:v>2.515353904742581</c:v>
                </c:pt>
                <c:pt idx="11">
                  <c:v>2.3245536948585723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63D-428D-A2EF-D959CFDE70A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88777696"/>
        <c:axId val="488778088"/>
      </c:barChart>
      <c:catAx>
        <c:axId val="488777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88778088"/>
        <c:crosses val="autoZero"/>
        <c:auto val="1"/>
        <c:lblAlgn val="ctr"/>
        <c:lblOffset val="100"/>
        <c:noMultiLvlLbl val="0"/>
      </c:catAx>
      <c:valAx>
        <c:axId val="488778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887776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cs-CZ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BASE!$A$15</c:f>
              <c:strCache>
                <c:ptCount val="1"/>
                <c:pt idx="0">
                  <c:v>demand side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BASE!$C$1:$N$1</c:f>
              <c:numCache>
                <c:formatCode>General</c:formatCode>
                <c:ptCount val="12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  <c:pt idx="11">
                  <c:v>2019</c:v>
                </c:pt>
              </c:numCache>
            </c:numRef>
          </c:cat>
          <c:val>
            <c:numRef>
              <c:f>BASE!$C$15:$N$15</c:f>
              <c:numCache>
                <c:formatCode>0.00</c:formatCode>
                <c:ptCount val="12"/>
                <c:pt idx="0">
                  <c:v>0.38644260643597494</c:v>
                </c:pt>
                <c:pt idx="1">
                  <c:v>1.3696762957953994</c:v>
                </c:pt>
                <c:pt idx="2">
                  <c:v>1.0922000677516988</c:v>
                </c:pt>
                <c:pt idx="3">
                  <c:v>1.3598998100389199</c:v>
                </c:pt>
                <c:pt idx="4">
                  <c:v>1.0548058453153597</c:v>
                </c:pt>
                <c:pt idx="5">
                  <c:v>1.3719993006251998</c:v>
                </c:pt>
                <c:pt idx="6">
                  <c:v>1.5520620517871269</c:v>
                </c:pt>
                <c:pt idx="7">
                  <c:v>1.4454362487949299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9F4-43E3-A009-EC3D6FD54BBC}"/>
            </c:ext>
          </c:extLst>
        </c:ser>
        <c:ser>
          <c:idx val="1"/>
          <c:order val="1"/>
          <c:tx>
            <c:strRef>
              <c:f>BASE!$A$16</c:f>
              <c:strCache>
                <c:ptCount val="1"/>
                <c:pt idx="0">
                  <c:v>supply side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BASE!$C$1:$N$1</c:f>
              <c:numCache>
                <c:formatCode>General</c:formatCode>
                <c:ptCount val="12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  <c:pt idx="11">
                  <c:v>2019</c:v>
                </c:pt>
              </c:numCache>
            </c:numRef>
          </c:cat>
          <c:val>
            <c:numRef>
              <c:f>BASE!$C$16:$N$16</c:f>
              <c:numCache>
                <c:formatCode>0.00</c:formatCode>
                <c:ptCount val="12"/>
                <c:pt idx="0">
                  <c:v>-2.2596421522980039E-5</c:v>
                </c:pt>
                <c:pt idx="1">
                  <c:v>5.3220626646000024E-2</c:v>
                </c:pt>
                <c:pt idx="2">
                  <c:v>0.1109385381681996</c:v>
                </c:pt>
                <c:pt idx="3">
                  <c:v>0.21640007431670966</c:v>
                </c:pt>
                <c:pt idx="4">
                  <c:v>0.33495459790802984</c:v>
                </c:pt>
                <c:pt idx="5">
                  <c:v>0.59016989564843048</c:v>
                </c:pt>
                <c:pt idx="6">
                  <c:v>1.12459571446483</c:v>
                </c:pt>
                <c:pt idx="7">
                  <c:v>1.5865601768692401</c:v>
                </c:pt>
                <c:pt idx="8">
                  <c:v>1.7884973105227402</c:v>
                </c:pt>
                <c:pt idx="9">
                  <c:v>1.7349831438837393</c:v>
                </c:pt>
                <c:pt idx="10">
                  <c:v>1.6976894854277904</c:v>
                </c:pt>
                <c:pt idx="11">
                  <c:v>1.6670672000934992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9F4-43E3-A009-EC3D6FD54B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88775344"/>
        <c:axId val="488776912"/>
      </c:barChart>
      <c:catAx>
        <c:axId val="4887753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88776912"/>
        <c:crosses val="autoZero"/>
        <c:auto val="1"/>
        <c:lblAlgn val="ctr"/>
        <c:lblOffset val="100"/>
        <c:noMultiLvlLbl val="0"/>
      </c:catAx>
      <c:valAx>
        <c:axId val="4887769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%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887753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cs-CZ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4600649178170914E-2"/>
          <c:y val="1.1458318446800337E-2"/>
          <c:w val="0.87496972236874382"/>
          <c:h val="0.88093533257212842"/>
        </c:manualLayout>
      </c:layout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numRef>
              <c:f>graphdta!$B$1:$N$1</c:f>
              <c:numCache>
                <c:formatCode>General</c:formatCode>
                <c:ptCount val="1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</c:numCache>
            </c:numRef>
          </c:cat>
          <c:val>
            <c:numRef>
              <c:f>graphdta!$B$3:$N$3</c:f>
              <c:numCache>
                <c:formatCode>General</c:formatCode>
                <c:ptCount val="13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D8A8-49FB-84F8-30ECE04F9365}"/>
            </c:ext>
          </c:extLst>
        </c:ser>
        <c:ser>
          <c:idx val="1"/>
          <c:order val="1"/>
          <c:tx>
            <c:strRef>
              <c:f>graphdta!$A$4</c:f>
              <c:strCache>
                <c:ptCount val="1"/>
                <c:pt idx="0">
                  <c:v>BASE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cat>
            <c:numRef>
              <c:f>graphdta!$B$1:$N$1</c:f>
              <c:numCache>
                <c:formatCode>General</c:formatCode>
                <c:ptCount val="1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</c:numCache>
            </c:numRef>
          </c:cat>
          <c:val>
            <c:numRef>
              <c:f>graphdta!$B$4:$N$4</c:f>
              <c:numCache>
                <c:formatCode>0.00</c:formatCode>
                <c:ptCount val="13"/>
                <c:pt idx="0" formatCode="General">
                  <c:v>100</c:v>
                </c:pt>
                <c:pt idx="1">
                  <c:v>100.73587418917506</c:v>
                </c:pt>
                <c:pt idx="2">
                  <c:v>100.72045756805542</c:v>
                </c:pt>
                <c:pt idx="3">
                  <c:v>101.30644626316534</c:v>
                </c:pt>
                <c:pt idx="4">
                  <c:v>101.48246845147938</c:v>
                </c:pt>
                <c:pt idx="5">
                  <c:v>101.72722358354498</c:v>
                </c:pt>
                <c:pt idx="6">
                  <c:v>103.16608712282675</c:v>
                </c:pt>
                <c:pt idx="7">
                  <c:v>104.47089389456991</c:v>
                </c:pt>
                <c:pt idx="8">
                  <c:v>105.22201276142874</c:v>
                </c:pt>
                <c:pt idx="9">
                  <c:v>102.85474117218662</c:v>
                </c:pt>
                <c:pt idx="10">
                  <c:v>102.78659042907597</c:v>
                </c:pt>
                <c:pt idx="11">
                  <c:v>102.73186690809857</c:v>
                </c:pt>
                <c:pt idx="12">
                  <c:v>102.68444102877957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D8A8-49FB-84F8-30ECE04F9365}"/>
            </c:ext>
          </c:extLst>
        </c:ser>
        <c:ser>
          <c:idx val="2"/>
          <c:order val="2"/>
          <c:tx>
            <c:strRef>
              <c:f>graphdta!$A$5</c:f>
              <c:strCache>
                <c:ptCount val="1"/>
                <c:pt idx="0">
                  <c:v>LABOUR</c:v>
                </c:pt>
              </c:strCache>
            </c:strRef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cat>
            <c:numRef>
              <c:f>graphdta!$B$1:$N$1</c:f>
              <c:numCache>
                <c:formatCode>General</c:formatCode>
                <c:ptCount val="1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</c:numCache>
            </c:numRef>
          </c:cat>
          <c:val>
            <c:numRef>
              <c:f>graphdta!$B$5:$N$5</c:f>
              <c:numCache>
                <c:formatCode>0.00</c:formatCode>
                <c:ptCount val="13"/>
                <c:pt idx="0" formatCode="General">
                  <c:v>100</c:v>
                </c:pt>
                <c:pt idx="1">
                  <c:v>100.50705435170434</c:v>
                </c:pt>
                <c:pt idx="2">
                  <c:v>100.71555102616564</c:v>
                </c:pt>
                <c:pt idx="3">
                  <c:v>101.27924520734447</c:v>
                </c:pt>
                <c:pt idx="4">
                  <c:v>101.35165568982362</c:v>
                </c:pt>
                <c:pt idx="5">
                  <c:v>101.63767372637891</c:v>
                </c:pt>
                <c:pt idx="6">
                  <c:v>102.62300568764738</c:v>
                </c:pt>
                <c:pt idx="7">
                  <c:v>103.19058219156273</c:v>
                </c:pt>
                <c:pt idx="8">
                  <c:v>103.7004713794737</c:v>
                </c:pt>
                <c:pt idx="9">
                  <c:v>102.21006409003428</c:v>
                </c:pt>
                <c:pt idx="10">
                  <c:v>102.15884900575297</c:v>
                </c:pt>
                <c:pt idx="11">
                  <c:v>102.12526034644549</c:v>
                </c:pt>
                <c:pt idx="12">
                  <c:v>102.10540795247229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D8A8-49FB-84F8-30ECE04F9365}"/>
            </c:ext>
          </c:extLst>
        </c:ser>
        <c:ser>
          <c:idx val="3"/>
          <c:order val="3"/>
          <c:tx>
            <c:strRef>
              <c:f>graphdta!$A$6</c:f>
              <c:strCache>
                <c:ptCount val="1"/>
                <c:pt idx="0">
                  <c:v>CAPITAL</c:v>
                </c:pt>
              </c:strCache>
            </c:strRef>
          </c:tx>
          <c:spPr>
            <a:ln w="28575" cap="rnd">
              <a:solidFill>
                <a:schemeClr val="accent2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graphdta!$B$1:$N$1</c:f>
              <c:numCache>
                <c:formatCode>General</c:formatCode>
                <c:ptCount val="1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</c:numCache>
            </c:numRef>
          </c:cat>
          <c:val>
            <c:numRef>
              <c:f>graphdta!$B$6:$N$6</c:f>
              <c:numCache>
                <c:formatCode>0.00</c:formatCode>
                <c:ptCount val="13"/>
                <c:pt idx="0" formatCode="General">
                  <c:v>100</c:v>
                </c:pt>
                <c:pt idx="1">
                  <c:v>100.16661145921849</c:v>
                </c:pt>
                <c:pt idx="2">
                  <c:v>100.47126637247084</c:v>
                </c:pt>
                <c:pt idx="3">
                  <c:v>100.78875642893168</c:v>
                </c:pt>
                <c:pt idx="4">
                  <c:v>100.86074042677726</c:v>
                </c:pt>
                <c:pt idx="5">
                  <c:v>101.25946262158297</c:v>
                </c:pt>
                <c:pt idx="6">
                  <c:v>101.80934314405872</c:v>
                </c:pt>
                <c:pt idx="7">
                  <c:v>102.02405077128485</c:v>
                </c:pt>
                <c:pt idx="8">
                  <c:v>102.32115193649047</c:v>
                </c:pt>
                <c:pt idx="9">
                  <c:v>101.96886435616754</c:v>
                </c:pt>
                <c:pt idx="10">
                  <c:v>101.9446996502856</c:v>
                </c:pt>
                <c:pt idx="11">
                  <c:v>101.96329762870516</c:v>
                </c:pt>
                <c:pt idx="12">
                  <c:v>102.11562508857148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D8A8-49FB-84F8-30ECE04F93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95363384"/>
        <c:axId val="392217648"/>
      </c:lineChart>
      <c:catAx>
        <c:axId val="395363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2217648"/>
        <c:crosses val="autoZero"/>
        <c:auto val="1"/>
        <c:lblAlgn val="ctr"/>
        <c:lblOffset val="100"/>
        <c:noMultiLvlLbl val="0"/>
      </c:catAx>
      <c:valAx>
        <c:axId val="392217648"/>
        <c:scaling>
          <c:orientation val="minMax"/>
          <c:min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53633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delete val="1"/>
      </c:legendEntry>
      <c:layout>
        <c:manualLayout>
          <c:xMode val="edge"/>
          <c:yMode val="edge"/>
          <c:x val="6.3411045473058134E-2"/>
          <c:y val="2.7971733902873601E-2"/>
          <c:w val="0.12364917763431488"/>
          <c:h val="0.1333534393927970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cs-CZ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4600649178170914E-2"/>
          <c:y val="1.1458318446800337E-2"/>
          <c:w val="0.87496972236874382"/>
          <c:h val="0.88093533257212842"/>
        </c:manualLayout>
      </c:layout>
      <c:lineChart>
        <c:grouping val="standard"/>
        <c:varyColors val="0"/>
        <c:ser>
          <c:idx val="1"/>
          <c:order val="0"/>
          <c:tx>
            <c:strRef>
              <c:f>graphdta!$A$9</c:f>
              <c:strCache>
                <c:ptCount val="1"/>
                <c:pt idx="0">
                  <c:v>BASE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cat>
            <c:numRef>
              <c:f>graphdta!$B$1:$N$1</c:f>
              <c:numCache>
                <c:formatCode>General</c:formatCode>
                <c:ptCount val="1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</c:numCache>
            </c:numRef>
          </c:cat>
          <c:val>
            <c:numRef>
              <c:f>graphdta!$B$9:$N$9</c:f>
              <c:numCache>
                <c:formatCode>0.00</c:formatCode>
                <c:ptCount val="13"/>
                <c:pt idx="1">
                  <c:v>0.6849572105453301</c:v>
                </c:pt>
                <c:pt idx="2">
                  <c:v>0.85951523612370162</c:v>
                </c:pt>
                <c:pt idx="3">
                  <c:v>1.399218579708867</c:v>
                </c:pt>
                <c:pt idx="4">
                  <c:v>1.3137494525462714</c:v>
                </c:pt>
                <c:pt idx="5">
                  <c:v>1.4524175934767327</c:v>
                </c:pt>
                <c:pt idx="6">
                  <c:v>2.2763742688300272</c:v>
                </c:pt>
                <c:pt idx="7">
                  <c:v>2.3289989295029581</c:v>
                </c:pt>
                <c:pt idx="8">
                  <c:v>2.3229167514007414</c:v>
                </c:pt>
                <c:pt idx="9">
                  <c:v>0.93553059138409411</c:v>
                </c:pt>
                <c:pt idx="10">
                  <c:v>0.92535098447790087</c:v>
                </c:pt>
                <c:pt idx="11">
                  <c:v>0.93502109745747919</c:v>
                </c:pt>
                <c:pt idx="12">
                  <c:v>0.95125062721528131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E88-4398-B68B-1AA1AC918150}"/>
            </c:ext>
          </c:extLst>
        </c:ser>
        <c:ser>
          <c:idx val="2"/>
          <c:order val="1"/>
          <c:tx>
            <c:strRef>
              <c:f>graphdta!$A$10</c:f>
              <c:strCache>
                <c:ptCount val="1"/>
                <c:pt idx="0">
                  <c:v>LABOUR</c:v>
                </c:pt>
              </c:strCache>
            </c:strRef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cat>
            <c:numRef>
              <c:f>graphdta!$B$1:$N$1</c:f>
              <c:numCache>
                <c:formatCode>General</c:formatCode>
                <c:ptCount val="1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</c:numCache>
            </c:numRef>
          </c:cat>
          <c:val>
            <c:numRef>
              <c:f>graphdta!$B$10:$N$10</c:f>
              <c:numCache>
                <c:formatCode>0.00</c:formatCode>
                <c:ptCount val="13"/>
                <c:pt idx="1">
                  <c:v>19.232227705876994</c:v>
                </c:pt>
                <c:pt idx="2">
                  <c:v>20.041608295074184</c:v>
                </c:pt>
                <c:pt idx="3">
                  <c:v>31.074391841686747</c:v>
                </c:pt>
                <c:pt idx="4">
                  <c:v>27.908932439547698</c:v>
                </c:pt>
                <c:pt idx="5">
                  <c:v>29.584530740065929</c:v>
                </c:pt>
                <c:pt idx="6">
                  <c:v>45.645634150745991</c:v>
                </c:pt>
                <c:pt idx="7">
                  <c:v>52.384137269682242</c:v>
                </c:pt>
                <c:pt idx="8">
                  <c:v>51.179534520323159</c:v>
                </c:pt>
                <c:pt idx="9">
                  <c:v>20.016547380387692</c:v>
                </c:pt>
                <c:pt idx="10">
                  <c:v>20.184406785368083</c:v>
                </c:pt>
                <c:pt idx="11">
                  <c:v>20.938886234787333</c:v>
                </c:pt>
                <c:pt idx="12">
                  <c:v>22.057742329346411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EE88-4398-B68B-1AA1AC918150}"/>
            </c:ext>
          </c:extLst>
        </c:ser>
        <c:ser>
          <c:idx val="3"/>
          <c:order val="2"/>
          <c:tx>
            <c:strRef>
              <c:f>graphdta!$A$11</c:f>
              <c:strCache>
                <c:ptCount val="1"/>
                <c:pt idx="0">
                  <c:v>CAPITAL</c:v>
                </c:pt>
              </c:strCache>
            </c:strRef>
          </c:tx>
          <c:spPr>
            <a:ln w="28575" cap="rnd">
              <a:solidFill>
                <a:schemeClr val="accent2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graphdta!$B$1:$N$1</c:f>
              <c:numCache>
                <c:formatCode>General</c:formatCode>
                <c:ptCount val="1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</c:numCache>
            </c:numRef>
          </c:cat>
          <c:val>
            <c:numRef>
              <c:f>graphdta!$B$11:$N$11</c:f>
              <c:numCache>
                <c:formatCode>0.00</c:formatCode>
                <c:ptCount val="13"/>
                <c:pt idx="1">
                  <c:v>15.52863019906431</c:v>
                </c:pt>
                <c:pt idx="2">
                  <c:v>23.56613315320169</c:v>
                </c:pt>
                <c:pt idx="3">
                  <c:v>34.86019163770311</c:v>
                </c:pt>
                <c:pt idx="4">
                  <c:v>31.404546159779784</c:v>
                </c:pt>
                <c:pt idx="5">
                  <c:v>40.751336013873242</c:v>
                </c:pt>
                <c:pt idx="6">
                  <c:v>62.557378837341048</c:v>
                </c:pt>
                <c:pt idx="7">
                  <c:v>68.16686259468247</c:v>
                </c:pt>
                <c:pt idx="8">
                  <c:v>66.353960041155688</c:v>
                </c:pt>
                <c:pt idx="9">
                  <c:v>13.821943335711012</c:v>
                </c:pt>
                <c:pt idx="10">
                  <c:v>13.873330123155256</c:v>
                </c:pt>
                <c:pt idx="11">
                  <c:v>13.756436697398158</c:v>
                </c:pt>
                <c:pt idx="12">
                  <c:v>11.863712429368888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EE88-4398-B68B-1AA1AC9181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94712016"/>
        <c:axId val="293918272"/>
      </c:lineChart>
      <c:catAx>
        <c:axId val="394712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93918272"/>
        <c:crosses val="autoZero"/>
        <c:auto val="1"/>
        <c:lblAlgn val="ctr"/>
        <c:lblOffset val="100"/>
        <c:noMultiLvlLbl val="0"/>
      </c:catAx>
      <c:valAx>
        <c:axId val="293918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(ths person)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47120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1656659978847245"/>
          <c:y val="2.7971733902873604E-2"/>
          <c:w val="0.12364917763431488"/>
          <c:h val="0.1333534393927970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cs-CZ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Munka1!$B$73</c:f>
              <c:strCache>
                <c:ptCount val="1"/>
                <c:pt idx="0">
                  <c:v>GDP in 2007 price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Munka1!$A$74:$A$85</c:f>
              <c:numCache>
                <c:formatCode>General</c:formatCode>
                <c:ptCount val="12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</c:numCache>
            </c:numRef>
          </c:cat>
          <c:val>
            <c:numRef>
              <c:f>Munka1!$B$74:$B$85</c:f>
              <c:numCache>
                <c:formatCode>0</c:formatCode>
                <c:ptCount val="12"/>
                <c:pt idx="0">
                  <c:v>25701.368999999999</c:v>
                </c:pt>
                <c:pt idx="1">
                  <c:v>25973.367303403735</c:v>
                </c:pt>
                <c:pt idx="2">
                  <c:v>24233.247628195903</c:v>
                </c:pt>
                <c:pt idx="3">
                  <c:v>24394.237291775822</c:v>
                </c:pt>
                <c:pt idx="4">
                  <c:v>24837.995515157923</c:v>
                </c:pt>
                <c:pt idx="5">
                  <c:v>24472.43339315915</c:v>
                </c:pt>
                <c:pt idx="6">
                  <c:v>24952.827672561183</c:v>
                </c:pt>
                <c:pt idx="7">
                  <c:v>25999.631984071733</c:v>
                </c:pt>
                <c:pt idx="8">
                  <c:v>26999.477893503808</c:v>
                </c:pt>
                <c:pt idx="9">
                  <c:v>27593.47871698044</c:v>
                </c:pt>
                <c:pt idx="10">
                  <c:v>28786.280536314225</c:v>
                </c:pt>
                <c:pt idx="11">
                  <c:v>30252.649648908988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FCB-4DDA-8419-7D70DD457B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11815888"/>
        <c:axId val="611816208"/>
      </c:barChart>
      <c:lineChart>
        <c:grouping val="standard"/>
        <c:varyColors val="0"/>
        <c:ser>
          <c:idx val="2"/>
          <c:order val="1"/>
          <c:tx>
            <c:strRef>
              <c:f>Munka1!$C$73</c:f>
              <c:strCache>
                <c:ptCount val="1"/>
                <c:pt idx="0">
                  <c:v>GDP growth</c:v>
                </c:pt>
              </c:strCache>
            </c:strRef>
          </c:tx>
          <c:spPr>
            <a:ln w="50800" cap="rnd">
              <a:solidFill>
                <a:srgbClr val="92D050"/>
              </a:solidFill>
              <a:round/>
            </a:ln>
            <a:effectLst/>
          </c:spPr>
          <c:marker>
            <c:symbol val="none"/>
          </c:marker>
          <c:val>
            <c:numRef>
              <c:f>Munka1!$C$74:$C$85</c:f>
              <c:numCache>
                <c:formatCode>0.0%</c:formatCode>
                <c:ptCount val="12"/>
                <c:pt idx="0" formatCode="0.00%">
                  <c:v>2E-3</c:v>
                </c:pt>
                <c:pt idx="1">
                  <c:v>1.0583027830297187E-2</c:v>
                </c:pt>
                <c:pt idx="2">
                  <c:v>-6.6996306442707376E-2</c:v>
                </c:pt>
                <c:pt idx="3">
                  <c:v>6.6433383609965091E-3</c:v>
                </c:pt>
                <c:pt idx="4">
                  <c:v>1.8191108747298568E-2</c:v>
                </c:pt>
                <c:pt idx="5">
                  <c:v>-1.471785924817004E-2</c:v>
                </c:pt>
                <c:pt idx="6">
                  <c:v>1.963001683095067E-2</c:v>
                </c:pt>
                <c:pt idx="7">
                  <c:v>4.1951330135688192E-2</c:v>
                </c:pt>
                <c:pt idx="8">
                  <c:v>3.84561562273118E-2</c:v>
                </c:pt>
                <c:pt idx="9">
                  <c:v>2.2000455928058882E-2</c:v>
                </c:pt>
                <c:pt idx="10">
                  <c:v>4.3227670985889866E-2</c:v>
                </c:pt>
                <c:pt idx="11">
                  <c:v>5.0939860422221761E-2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FCB-4DDA-8419-7D70DD457B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11817488"/>
        <c:axId val="611819088"/>
      </c:lineChart>
      <c:catAx>
        <c:axId val="611815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11816208"/>
        <c:crosses val="autoZero"/>
        <c:auto val="1"/>
        <c:lblAlgn val="ctr"/>
        <c:lblOffset val="100"/>
        <c:noMultiLvlLbl val="0"/>
      </c:catAx>
      <c:valAx>
        <c:axId val="611816208"/>
        <c:scaling>
          <c:orientation val="minMax"/>
          <c:min val="2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11815888"/>
        <c:crosses val="autoZero"/>
        <c:crossBetween val="between"/>
      </c:valAx>
      <c:valAx>
        <c:axId val="611819088"/>
        <c:scaling>
          <c:orientation val="minMax"/>
          <c:max val="0.1"/>
        </c:scaling>
        <c:delete val="0"/>
        <c:axPos val="r"/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11817488"/>
        <c:crosses val="max"/>
        <c:crossBetween val="between"/>
      </c:valAx>
      <c:catAx>
        <c:axId val="611817488"/>
        <c:scaling>
          <c:orientation val="minMax"/>
        </c:scaling>
        <c:delete val="1"/>
        <c:axPos val="b"/>
        <c:majorTickMark val="none"/>
        <c:minorTickMark val="none"/>
        <c:tickLblPos val="nextTo"/>
        <c:crossAx val="61181908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192300245256228"/>
          <c:y val="1.1458318446800337E-2"/>
          <c:w val="0.84764736887397274"/>
          <c:h val="0.88093533257212842"/>
        </c:manualLayout>
      </c:layout>
      <c:lineChart>
        <c:grouping val="standard"/>
        <c:varyColors val="0"/>
        <c:ser>
          <c:idx val="3"/>
          <c:order val="0"/>
          <c:tx>
            <c:strRef>
              <c:f>graphdta!$A$27</c:f>
              <c:strCache>
                <c:ptCount val="1"/>
                <c:pt idx="0">
                  <c:v>BASE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cat>
            <c:numRef>
              <c:f>graphdta!$B$1:$N$1</c:f>
              <c:numCache>
                <c:formatCode>General</c:formatCode>
                <c:ptCount val="1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</c:numCache>
            </c:numRef>
          </c:cat>
          <c:val>
            <c:numRef>
              <c:f>graphdta!$B$27:$N$27</c:f>
              <c:numCache>
                <c:formatCode>0.00</c:formatCode>
                <c:ptCount val="13"/>
                <c:pt idx="0" formatCode="General">
                  <c:v>100</c:v>
                </c:pt>
                <c:pt idx="1">
                  <c:v>100.38643248383674</c:v>
                </c:pt>
                <c:pt idx="2">
                  <c:v>101.4210596481763</c:v>
                </c:pt>
                <c:pt idx="3">
                  <c:v>101.1999783890957</c:v>
                </c:pt>
                <c:pt idx="4">
                  <c:v>101.57123343554808</c:v>
                </c:pt>
                <c:pt idx="5">
                  <c:v>101.38093166990983</c:v>
                </c:pt>
                <c:pt idx="6">
                  <c:v>101.94298192790812</c:v>
                </c:pt>
                <c:pt idx="7">
                  <c:v>102.57919558786075</c:v>
                </c:pt>
                <c:pt idx="8">
                  <c:v>102.86767539236219</c:v>
                </c:pt>
                <c:pt idx="9">
                  <c:v>101.78849731052274</c:v>
                </c:pt>
                <c:pt idx="10">
                  <c:v>101.73498314388374</c:v>
                </c:pt>
                <c:pt idx="11">
                  <c:v>101.69768948542779</c:v>
                </c:pt>
                <c:pt idx="12">
                  <c:v>101.6670672000935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3FD-4341-9D25-AE715BF53A9F}"/>
            </c:ext>
          </c:extLst>
        </c:ser>
        <c:ser>
          <c:idx val="0"/>
          <c:order val="1"/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numRef>
              <c:f>graphdta!$B$1:$N$1</c:f>
              <c:numCache>
                <c:formatCode>General</c:formatCode>
                <c:ptCount val="1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</c:numCache>
            </c:numRef>
          </c:cat>
          <c:val>
            <c:numRef>
              <c:f>graphdta!$B$3:$N$3</c:f>
              <c:numCache>
                <c:formatCode>General</c:formatCode>
                <c:ptCount val="13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3FD-4341-9D25-AE715BF53A9F}"/>
            </c:ext>
          </c:extLst>
        </c:ser>
        <c:ser>
          <c:idx val="1"/>
          <c:order val="2"/>
          <c:tx>
            <c:strRef>
              <c:f>graphdta!$A$29</c:f>
              <c:strCache>
                <c:ptCount val="1"/>
                <c:pt idx="0">
                  <c:v>CAPITAL</c:v>
                </c:pt>
              </c:strCache>
            </c:strRef>
          </c:tx>
          <c:spPr>
            <a:ln w="28575" cap="rnd">
              <a:solidFill>
                <a:schemeClr val="accent2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graphdta!$B$1:$N$1</c:f>
              <c:numCache>
                <c:formatCode>General</c:formatCode>
                <c:ptCount val="1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</c:numCache>
            </c:numRef>
          </c:cat>
          <c:val>
            <c:numRef>
              <c:f>graphdta!$B$29:$N$29</c:f>
              <c:numCache>
                <c:formatCode>0.00</c:formatCode>
                <c:ptCount val="13"/>
                <c:pt idx="0" formatCode="General">
                  <c:v>100</c:v>
                </c:pt>
                <c:pt idx="1">
                  <c:v>99.940391168892589</c:v>
                </c:pt>
                <c:pt idx="2">
                  <c:v>101.19947532715125</c:v>
                </c:pt>
                <c:pt idx="3">
                  <c:v>100.81095097212874</c:v>
                </c:pt>
                <c:pt idx="4">
                  <c:v>101.09727150294459</c:v>
                </c:pt>
                <c:pt idx="5">
                  <c:v>100.94955008084315</c:v>
                </c:pt>
                <c:pt idx="6">
                  <c:v>100.81875257888645</c:v>
                </c:pt>
                <c:pt idx="7">
                  <c:v>100.60038269167097</c:v>
                </c:pt>
                <c:pt idx="8">
                  <c:v>100.62125939319338</c:v>
                </c:pt>
                <c:pt idx="9">
                  <c:v>100.91697446248102</c:v>
                </c:pt>
                <c:pt idx="10">
                  <c:v>100.9045370676027</c:v>
                </c:pt>
                <c:pt idx="11">
                  <c:v>100.90218333747718</c:v>
                </c:pt>
                <c:pt idx="12">
                  <c:v>100.90862266872951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3FD-4341-9D25-AE715BF53A9F}"/>
            </c:ext>
          </c:extLst>
        </c:ser>
        <c:ser>
          <c:idx val="2"/>
          <c:order val="3"/>
          <c:tx>
            <c:strRef>
              <c:f>graphdta!$A$28</c:f>
              <c:strCache>
                <c:ptCount val="1"/>
                <c:pt idx="0">
                  <c:v>LABOUR</c:v>
                </c:pt>
              </c:strCache>
            </c:strRef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cat>
            <c:numRef>
              <c:f>graphdta!$B$1:$N$1</c:f>
              <c:numCache>
                <c:formatCode>General</c:formatCode>
                <c:ptCount val="1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</c:numCache>
            </c:numRef>
          </c:cat>
          <c:val>
            <c:numRef>
              <c:f>graphdta!$B$28:$N$28</c:f>
              <c:numCache>
                <c:formatCode>0.00</c:formatCode>
                <c:ptCount val="13"/>
                <c:pt idx="0" formatCode="General">
                  <c:v>100</c:v>
                </c:pt>
                <c:pt idx="1">
                  <c:v>100.12961956543224</c:v>
                </c:pt>
                <c:pt idx="2">
                  <c:v>101.3505062424682</c:v>
                </c:pt>
                <c:pt idx="3">
                  <c:v>101.05783892395914</c:v>
                </c:pt>
                <c:pt idx="4">
                  <c:v>101.33086054250724</c:v>
                </c:pt>
                <c:pt idx="5">
                  <c:v>101.16210416757207</c:v>
                </c:pt>
                <c:pt idx="6">
                  <c:v>101.24508425203862</c:v>
                </c:pt>
                <c:pt idx="7">
                  <c:v>101.24180246652182</c:v>
                </c:pt>
                <c:pt idx="8">
                  <c:v>101.34906016643446</c:v>
                </c:pt>
                <c:pt idx="9">
                  <c:v>101.26605517376518</c:v>
                </c:pt>
                <c:pt idx="10">
                  <c:v>101.23885120882819</c:v>
                </c:pt>
                <c:pt idx="11">
                  <c:v>101.22822045310012</c:v>
                </c:pt>
                <c:pt idx="12">
                  <c:v>101.22782230720865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33FD-4341-9D25-AE715BF53A9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92221608"/>
        <c:axId val="392222392"/>
      </c:lineChart>
      <c:catAx>
        <c:axId val="392221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2222392"/>
        <c:crosses val="autoZero"/>
        <c:auto val="1"/>
        <c:lblAlgn val="ctr"/>
        <c:lblOffset val="100"/>
        <c:noMultiLvlLbl val="0"/>
      </c:catAx>
      <c:valAx>
        <c:axId val="392222392"/>
        <c:scaling>
          <c:orientation val="minMax"/>
          <c:max val="103"/>
          <c:min val="99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22216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layout>
        <c:manualLayout>
          <c:xMode val="edge"/>
          <c:yMode val="edge"/>
          <c:x val="0.1015740075456633"/>
          <c:y val="5.9264252921086835E-2"/>
          <c:w val="0.12364917763431488"/>
          <c:h val="0.1333534393927970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cs-CZ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4600649178170914E-2"/>
          <c:y val="1.1458318446800337E-2"/>
          <c:w val="0.87496972236874382"/>
          <c:h val="0.88093533257212842"/>
        </c:manualLayout>
      </c:layout>
      <c:lineChart>
        <c:grouping val="standard"/>
        <c:varyColors val="0"/>
        <c:ser>
          <c:idx val="3"/>
          <c:order val="0"/>
          <c:tx>
            <c:strRef>
              <c:f>graphdta!$A$15</c:f>
              <c:strCache>
                <c:ptCount val="1"/>
                <c:pt idx="0">
                  <c:v>BASE</c:v>
                </c:pt>
              </c:strCache>
            </c:strRef>
          </c:tx>
          <c:spPr>
            <a:ln w="2857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cat>
            <c:numRef>
              <c:f>graphdta!$B$1:$N$1</c:f>
              <c:numCache>
                <c:formatCode>General</c:formatCode>
                <c:ptCount val="1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</c:numCache>
            </c:numRef>
          </c:cat>
          <c:val>
            <c:numRef>
              <c:f>graphdta!$B$15:$N$15</c:f>
              <c:numCache>
                <c:formatCode>0.00</c:formatCode>
                <c:ptCount val="13"/>
                <c:pt idx="0" formatCode="General">
                  <c:v>100</c:v>
                </c:pt>
                <c:pt idx="1">
                  <c:v>99.349329431926165</c:v>
                </c:pt>
                <c:pt idx="2">
                  <c:v>97.964901493138385</c:v>
                </c:pt>
                <c:pt idx="3">
                  <c:v>97.275923184784446</c:v>
                </c:pt>
                <c:pt idx="4">
                  <c:v>98.187450983458163</c:v>
                </c:pt>
                <c:pt idx="5">
                  <c:v>97.971640424382187</c:v>
                </c:pt>
                <c:pt idx="6">
                  <c:v>97.80350719771954</c:v>
                </c:pt>
                <c:pt idx="7">
                  <c:v>100.37462348875214</c:v>
                </c:pt>
                <c:pt idx="8">
                  <c:v>100.81970082031481</c:v>
                </c:pt>
                <c:pt idx="9">
                  <c:v>106.06393664450013</c:v>
                </c:pt>
                <c:pt idx="10">
                  <c:v>105.8086455683316</c:v>
                </c:pt>
                <c:pt idx="11">
                  <c:v>105.8876756715249</c:v>
                </c:pt>
                <c:pt idx="12">
                  <c:v>106.06845818224454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037-4E49-BCCD-AAE74CF4A1B5}"/>
            </c:ext>
          </c:extLst>
        </c:ser>
        <c:ser>
          <c:idx val="0"/>
          <c:order val="1"/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numRef>
              <c:f>graphdta!$B$1:$N$1</c:f>
              <c:numCache>
                <c:formatCode>General</c:formatCode>
                <c:ptCount val="1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</c:numCache>
            </c:numRef>
          </c:cat>
          <c:val>
            <c:numRef>
              <c:f>graphdta!$B$3:$N$3</c:f>
              <c:numCache>
                <c:formatCode>General</c:formatCode>
                <c:ptCount val="13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100</c:v>
                </c:pt>
                <c:pt idx="11">
                  <c:v>100</c:v>
                </c:pt>
                <c:pt idx="12">
                  <c:v>100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037-4E49-BCCD-AAE74CF4A1B5}"/>
            </c:ext>
          </c:extLst>
        </c:ser>
        <c:ser>
          <c:idx val="1"/>
          <c:order val="2"/>
          <c:tx>
            <c:strRef>
              <c:f>graphdta!$A$17</c:f>
              <c:strCache>
                <c:ptCount val="1"/>
                <c:pt idx="0">
                  <c:v>CAPITAL</c:v>
                </c:pt>
              </c:strCache>
            </c:strRef>
          </c:tx>
          <c:spPr>
            <a:ln w="28575" cap="rnd">
              <a:solidFill>
                <a:schemeClr val="accent2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graphdta!$B$1:$N$1</c:f>
              <c:numCache>
                <c:formatCode>General</c:formatCode>
                <c:ptCount val="1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</c:numCache>
            </c:numRef>
          </c:cat>
          <c:val>
            <c:numRef>
              <c:f>graphdta!$B$17:$N$17</c:f>
              <c:numCache>
                <c:formatCode>0.00</c:formatCode>
                <c:ptCount val="13"/>
                <c:pt idx="0" formatCode="General">
                  <c:v>100</c:v>
                </c:pt>
                <c:pt idx="1">
                  <c:v>98.38154780991627</c:v>
                </c:pt>
                <c:pt idx="2">
                  <c:v>97.813232513493134</c:v>
                </c:pt>
                <c:pt idx="3">
                  <c:v>96.742817702942347</c:v>
                </c:pt>
                <c:pt idx="4">
                  <c:v>97.246160087868617</c:v>
                </c:pt>
                <c:pt idx="5">
                  <c:v>97.259997861796805</c:v>
                </c:pt>
                <c:pt idx="6">
                  <c:v>95.252422392322046</c:v>
                </c:pt>
                <c:pt idx="7">
                  <c:v>95.400344958905379</c:v>
                </c:pt>
                <c:pt idx="8">
                  <c:v>95.06441748387391</c:v>
                </c:pt>
                <c:pt idx="9">
                  <c:v>105.48121991239546</c:v>
                </c:pt>
                <c:pt idx="10">
                  <c:v>105.7791122912266</c:v>
                </c:pt>
                <c:pt idx="11">
                  <c:v>106.95903868398997</c:v>
                </c:pt>
                <c:pt idx="12">
                  <c:v>110.49958315753047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037-4E49-BCCD-AAE74CF4A1B5}"/>
            </c:ext>
          </c:extLst>
        </c:ser>
        <c:ser>
          <c:idx val="2"/>
          <c:order val="3"/>
          <c:tx>
            <c:strRef>
              <c:f>graphdta!$A$16</c:f>
              <c:strCache>
                <c:ptCount val="1"/>
                <c:pt idx="0">
                  <c:v>LABOUR</c:v>
                </c:pt>
              </c:strCache>
            </c:strRef>
          </c:tx>
          <c:spPr>
            <a:ln w="28575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cat>
            <c:numRef>
              <c:f>graphdta!$B$1:$N$1</c:f>
              <c:numCache>
                <c:formatCode>General</c:formatCode>
                <c:ptCount val="1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</c:numCache>
            </c:numRef>
          </c:cat>
          <c:val>
            <c:numRef>
              <c:f>graphdta!$B$16:$N$16</c:f>
              <c:numCache>
                <c:formatCode>0.00</c:formatCode>
                <c:ptCount val="13"/>
                <c:pt idx="0" formatCode="General">
                  <c:v>100</c:v>
                </c:pt>
                <c:pt idx="1">
                  <c:v>99.079387020932387</c:v>
                </c:pt>
                <c:pt idx="2">
                  <c:v>98.065885552875599</c:v>
                </c:pt>
                <c:pt idx="3">
                  <c:v>97.406725156231175</c:v>
                </c:pt>
                <c:pt idx="4">
                  <c:v>98.119919183793172</c:v>
                </c:pt>
                <c:pt idx="5">
                  <c:v>97.97999794943351</c:v>
                </c:pt>
                <c:pt idx="6">
                  <c:v>97.131729081361058</c:v>
                </c:pt>
                <c:pt idx="7">
                  <c:v>98.549909699932442</c:v>
                </c:pt>
                <c:pt idx="8">
                  <c:v>98.840362403312</c:v>
                </c:pt>
                <c:pt idx="9">
                  <c:v>105.397130497559</c:v>
                </c:pt>
                <c:pt idx="10">
                  <c:v>105.28988362716909</c:v>
                </c:pt>
                <c:pt idx="11">
                  <c:v>105.47997321858959</c:v>
                </c:pt>
                <c:pt idx="12">
                  <c:v>105.84188465792236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2037-4E49-BCCD-AAE74CF4A1B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92219216"/>
        <c:axId val="291283408"/>
      </c:lineChart>
      <c:catAx>
        <c:axId val="392219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91283408"/>
        <c:crosses val="autoZero"/>
        <c:auto val="1"/>
        <c:lblAlgn val="ctr"/>
        <c:lblOffset val="100"/>
        <c:noMultiLvlLbl val="0"/>
      </c:catAx>
      <c:valAx>
        <c:axId val="291283408"/>
        <c:scaling>
          <c:orientation val="minMax"/>
          <c:max val="111"/>
          <c:min val="9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hu-HU"/>
                  <a:t>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22192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1"/>
        <c:delete val="1"/>
      </c:legendEntry>
      <c:layout>
        <c:manualLayout>
          <c:xMode val="edge"/>
          <c:yMode val="edge"/>
          <c:x val="0.1015740075456633"/>
          <c:y val="5.9264252921086835E-2"/>
          <c:w val="0.12364917763431488"/>
          <c:h val="0.1333534393927970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cs-CZ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Munka1!$E$166</c:f>
              <c:strCache>
                <c:ptCount val="1"/>
                <c:pt idx="0">
                  <c:v>GDP growth without CP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Munka1!$F$165:$P$165</c:f>
              <c:numCache>
                <c:formatCode>General</c:formatCode>
                <c:ptCount val="11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</c:numCache>
            </c:numRef>
          </c:cat>
          <c:val>
            <c:numRef>
              <c:f>Munka1!$F$166:$P$166</c:f>
              <c:numCache>
                <c:formatCode>0.00%</c:formatCode>
                <c:ptCount val="11"/>
                <c:pt idx="0">
                  <c:v>3.2007325736722603E-3</c:v>
                </c:pt>
                <c:pt idx="1">
                  <c:v>-6.6853497674815632E-2</c:v>
                </c:pt>
                <c:pt idx="2">
                  <c:v>8.2059323424621411E-4</c:v>
                </c:pt>
                <c:pt idx="3">
                  <c:v>1.6425047773237056E-2</c:v>
                </c:pt>
                <c:pt idx="4">
                  <c:v>-1.7088442578634733E-2</c:v>
                </c:pt>
                <c:pt idx="5">
                  <c:v>5.4091764783588125E-3</c:v>
                </c:pt>
                <c:pt idx="6">
                  <c:v>2.8937704036538614E-2</c:v>
                </c:pt>
                <c:pt idx="7">
                  <c:v>3.1043220560356355E-2</c:v>
                </c:pt>
                <c:pt idx="8">
                  <c:v>4.5522489194963045E-2</c:v>
                </c:pt>
                <c:pt idx="9">
                  <c:v>4.3919363751594886E-2</c:v>
                </c:pt>
                <c:pt idx="10">
                  <c:v>5.1499678239503632E-2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8F-4D2F-B89B-04BEE1C7A662}"/>
            </c:ext>
          </c:extLst>
        </c:ser>
        <c:ser>
          <c:idx val="1"/>
          <c:order val="1"/>
          <c:tx>
            <c:strRef>
              <c:f>Munka1!$E$167</c:f>
              <c:strCache>
                <c:ptCount val="1"/>
                <c:pt idx="0">
                  <c:v>impacts of CP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Munka1!$F$165:$P$165</c:f>
              <c:numCache>
                <c:formatCode>General</c:formatCode>
                <c:ptCount val="11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</c:numCache>
            </c:numRef>
          </c:cat>
          <c:val>
            <c:numRef>
              <c:f>Munka1!$F$167:$P$167</c:f>
              <c:numCache>
                <c:formatCode>0.00%</c:formatCode>
                <c:ptCount val="11"/>
                <c:pt idx="0">
                  <c:v>7.3822952566248356E-3</c:v>
                </c:pt>
                <c:pt idx="1">
                  <c:v>-6.3117265802475658E-4</c:v>
                </c:pt>
                <c:pt idx="2">
                  <c:v>5.8286148638442507E-3</c:v>
                </c:pt>
                <c:pt idx="3">
                  <c:v>1.9778781197337105E-3</c:v>
                </c:pt>
                <c:pt idx="4">
                  <c:v>2.120953247611003E-3</c:v>
                </c:pt>
                <c:pt idx="5">
                  <c:v>1.4312682603386331E-2</c:v>
                </c:pt>
                <c:pt idx="6">
                  <c:v>1.3901701770810635E-2</c:v>
                </c:pt>
                <c:pt idx="7">
                  <c:v>8.7414487110875766E-3</c:v>
                </c:pt>
                <c:pt idx="8">
                  <c:v>-2.1262819502888101E-2</c:v>
                </c:pt>
                <c:pt idx="9">
                  <c:v>5.2729251906680457E-4</c:v>
                </c:pt>
                <c:pt idx="10">
                  <c:v>8.3636148863349259E-4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8F-4D2F-B89B-04BEE1C7A6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32522360"/>
        <c:axId val="532522680"/>
      </c:barChart>
      <c:lineChart>
        <c:grouping val="standard"/>
        <c:varyColors val="0"/>
        <c:ser>
          <c:idx val="2"/>
          <c:order val="2"/>
          <c:tx>
            <c:strRef>
              <c:f>Munka1!$E$168</c:f>
              <c:strCache>
                <c:ptCount val="1"/>
                <c:pt idx="0">
                  <c:v>GDP growth</c:v>
                </c:pt>
              </c:strCache>
            </c:strRef>
          </c:tx>
          <c:spPr>
            <a:ln w="508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Munka1!$F$165:$P$165</c:f>
              <c:numCache>
                <c:formatCode>General</c:formatCode>
                <c:ptCount val="11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</c:numCache>
            </c:numRef>
          </c:cat>
          <c:val>
            <c:numRef>
              <c:f>Munka1!$F$168:$P$168</c:f>
              <c:numCache>
                <c:formatCode>0.00%</c:formatCode>
                <c:ptCount val="11"/>
                <c:pt idx="0">
                  <c:v>1.0583027830297097E-2</c:v>
                </c:pt>
                <c:pt idx="1">
                  <c:v>-6.7484670332840391E-2</c:v>
                </c:pt>
                <c:pt idx="2">
                  <c:v>6.6492080980904648E-3</c:v>
                </c:pt>
                <c:pt idx="3">
                  <c:v>1.8402925892970767E-2</c:v>
                </c:pt>
                <c:pt idx="4">
                  <c:v>-1.496748933102373E-2</c:v>
                </c:pt>
                <c:pt idx="5">
                  <c:v>1.9721859081745143E-2</c:v>
                </c:pt>
                <c:pt idx="6">
                  <c:v>4.2839405807349247E-2</c:v>
                </c:pt>
                <c:pt idx="7">
                  <c:v>3.9784669271443932E-2</c:v>
                </c:pt>
                <c:pt idx="8">
                  <c:v>2.4259669692074944E-2</c:v>
                </c:pt>
                <c:pt idx="9">
                  <c:v>4.4446656270661689E-2</c:v>
                </c:pt>
                <c:pt idx="10">
                  <c:v>5.2336039728137128E-2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CB8F-4D2F-B89B-04BEE1C7A66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05650256"/>
        <c:axId val="600271568"/>
      </c:lineChart>
      <c:catAx>
        <c:axId val="532522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32522680"/>
        <c:crosses val="autoZero"/>
        <c:auto val="1"/>
        <c:lblAlgn val="ctr"/>
        <c:lblOffset val="100"/>
        <c:noMultiLvlLbl val="0"/>
      </c:catAx>
      <c:valAx>
        <c:axId val="532522680"/>
        <c:scaling>
          <c:orientation val="minMax"/>
          <c:max val="6.0000000000000012E-2"/>
          <c:min val="-7.0000000000000007E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32522360"/>
        <c:crosses val="autoZero"/>
        <c:crossBetween val="between"/>
        <c:majorUnit val="1.0000000000000002E-2"/>
      </c:valAx>
      <c:valAx>
        <c:axId val="600271568"/>
        <c:scaling>
          <c:orientation val="minMax"/>
        </c:scaling>
        <c:delete val="1"/>
        <c:axPos val="r"/>
        <c:numFmt formatCode="0.00%" sourceLinked="1"/>
        <c:majorTickMark val="none"/>
        <c:minorTickMark val="none"/>
        <c:tickLblPos val="nextTo"/>
        <c:crossAx val="605650256"/>
        <c:crosses val="max"/>
        <c:crossBetween val="between"/>
      </c:valAx>
      <c:catAx>
        <c:axId val="605650256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60027156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1"/>
          <c:order val="0"/>
          <c:tx>
            <c:strRef>
              <c:f>Munka1!$B$92</c:f>
              <c:strCache>
                <c:ptCount val="1"/>
                <c:pt idx="0">
                  <c:v>Employment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Munka1!$A$93:$A$104</c:f>
              <c:numCache>
                <c:formatCode>General</c:formatCode>
                <c:ptCount val="12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</c:numCache>
            </c:numRef>
          </c:cat>
          <c:val>
            <c:numRef>
              <c:f>Munka1!$B$93:$B$104</c:f>
              <c:numCache>
                <c:formatCode>#,##0.0</c:formatCode>
                <c:ptCount val="12"/>
                <c:pt idx="0">
                  <c:v>3855.4</c:v>
                </c:pt>
                <c:pt idx="1">
                  <c:v>3802.0999999999995</c:v>
                </c:pt>
                <c:pt idx="2">
                  <c:v>3705.8</c:v>
                </c:pt>
                <c:pt idx="3">
                  <c:v>3689.3</c:v>
                </c:pt>
                <c:pt idx="4">
                  <c:v>3713.1</c:v>
                </c:pt>
                <c:pt idx="5">
                  <c:v>3782.6000000000004</c:v>
                </c:pt>
                <c:pt idx="6">
                  <c:v>3847.8</c:v>
                </c:pt>
                <c:pt idx="7">
                  <c:v>4052.3210000000004</c:v>
                </c:pt>
                <c:pt idx="8">
                  <c:v>4153.692</c:v>
                </c:pt>
                <c:pt idx="9">
                  <c:v>4284.5889999999999</c:v>
                </c:pt>
                <c:pt idx="10">
                  <c:v>4347.5182500000001</c:v>
                </c:pt>
                <c:pt idx="11">
                  <c:v>4382.8630000000003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96C-4AA6-9352-3F5785E439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00258128"/>
        <c:axId val="600259088"/>
      </c:barChart>
      <c:lineChart>
        <c:grouping val="standard"/>
        <c:varyColors val="0"/>
        <c:ser>
          <c:idx val="2"/>
          <c:order val="1"/>
          <c:tx>
            <c:strRef>
              <c:f>Munka1!$C$92</c:f>
              <c:strCache>
                <c:ptCount val="1"/>
                <c:pt idx="0">
                  <c:v>Employment growth</c:v>
                </c:pt>
              </c:strCache>
            </c:strRef>
          </c:tx>
          <c:spPr>
            <a:ln w="50800" cap="rnd">
              <a:solidFill>
                <a:srgbClr val="92D050"/>
              </a:solidFill>
              <a:round/>
            </a:ln>
            <a:effectLst/>
          </c:spPr>
          <c:marker>
            <c:symbol val="none"/>
          </c:marker>
          <c:val>
            <c:numRef>
              <c:f>Munka1!$C$93:$C$104</c:f>
              <c:numCache>
                <c:formatCode>0.0%</c:formatCode>
                <c:ptCount val="12"/>
                <c:pt idx="0">
                  <c:v>-7.3635427394438402E-3</c:v>
                </c:pt>
                <c:pt idx="1">
                  <c:v>-1.3824765264304761E-2</c:v>
                </c:pt>
                <c:pt idx="2">
                  <c:v>-2.5328108150758588E-2</c:v>
                </c:pt>
                <c:pt idx="3">
                  <c:v>-4.4524798963786472E-3</c:v>
                </c:pt>
                <c:pt idx="4">
                  <c:v>6.4510882823298754E-3</c:v>
                </c:pt>
                <c:pt idx="5">
                  <c:v>1.8717513667824814E-2</c:v>
                </c:pt>
                <c:pt idx="6">
                  <c:v>1.7236821234071664E-2</c:v>
                </c:pt>
                <c:pt idx="7">
                  <c:v>5.3152710639846168E-2</c:v>
                </c:pt>
                <c:pt idx="8">
                  <c:v>2.5015540476679865E-2</c:v>
                </c:pt>
                <c:pt idx="9">
                  <c:v>3.1513410238409589E-2</c:v>
                </c:pt>
                <c:pt idx="10">
                  <c:v>1.4687348074692741E-2</c:v>
                </c:pt>
                <c:pt idx="11">
                  <c:v>8.129868114987282E-3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896C-4AA6-9352-3F5785E439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00261328"/>
        <c:axId val="600260688"/>
      </c:lineChart>
      <c:catAx>
        <c:axId val="6002581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00259088"/>
        <c:crosses val="autoZero"/>
        <c:auto val="1"/>
        <c:lblAlgn val="ctr"/>
        <c:lblOffset val="100"/>
        <c:noMultiLvlLbl val="0"/>
      </c:catAx>
      <c:valAx>
        <c:axId val="600259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00258128"/>
        <c:crosses val="autoZero"/>
        <c:crossBetween val="between"/>
      </c:valAx>
      <c:valAx>
        <c:axId val="600260688"/>
        <c:scaling>
          <c:orientation val="minMax"/>
        </c:scaling>
        <c:delete val="0"/>
        <c:axPos val="r"/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00261328"/>
        <c:crosses val="max"/>
        <c:crossBetween val="between"/>
      </c:valAx>
      <c:catAx>
        <c:axId val="600261328"/>
        <c:scaling>
          <c:orientation val="minMax"/>
        </c:scaling>
        <c:delete val="1"/>
        <c:axPos val="b"/>
        <c:majorTickMark val="none"/>
        <c:minorTickMark val="none"/>
        <c:tickLblPos val="nextTo"/>
        <c:crossAx val="60026068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Munka1!$A$112</c:f>
              <c:strCache>
                <c:ptCount val="1"/>
                <c:pt idx="0">
                  <c:v>Import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Munka1!$B$111:$M$111</c:f>
              <c:numCache>
                <c:formatCode>General</c:formatCode>
                <c:ptCount val="12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</c:numCache>
            </c:numRef>
          </c:cat>
          <c:val>
            <c:numRef>
              <c:f>Munka1!$B$112:$M$112</c:f>
              <c:numCache>
                <c:formatCode>0</c:formatCode>
                <c:ptCount val="12"/>
                <c:pt idx="0">
                  <c:v>17374450.399999999</c:v>
                </c:pt>
                <c:pt idx="1">
                  <c:v>17657768.700908914</c:v>
                </c:pt>
                <c:pt idx="2">
                  <c:v>14212575.594061388</c:v>
                </c:pt>
                <c:pt idx="3">
                  <c:v>16258439.445184015</c:v>
                </c:pt>
                <c:pt idx="4">
                  <c:v>17828111.715292621</c:v>
                </c:pt>
                <c:pt idx="5">
                  <c:v>18002353.876615748</c:v>
                </c:pt>
                <c:pt idx="6">
                  <c:v>18257442.473863669</c:v>
                </c:pt>
                <c:pt idx="7">
                  <c:v>19186285.087042574</c:v>
                </c:pt>
                <c:pt idx="8">
                  <c:v>19675031.374010406</c:v>
                </c:pt>
                <c:pt idx="9">
                  <c:v>19933313.659675565</c:v>
                </c:pt>
                <c:pt idx="10">
                  <c:v>21224265.743474573</c:v>
                </c:pt>
                <c:pt idx="11">
                  <c:v>22448616.742944505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348-416B-8E48-C2D0B7978CC3}"/>
            </c:ext>
          </c:extLst>
        </c:ser>
        <c:ser>
          <c:idx val="1"/>
          <c:order val="1"/>
          <c:tx>
            <c:strRef>
              <c:f>Munka1!$A$113</c:f>
              <c:strCache>
                <c:ptCount val="1"/>
                <c:pt idx="0">
                  <c:v>Export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Munka1!$B$111:$M$111</c:f>
              <c:numCache>
                <c:formatCode>General</c:formatCode>
                <c:ptCount val="12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</c:numCache>
            </c:numRef>
          </c:cat>
          <c:val>
            <c:numRef>
              <c:f>Munka1!$B$113:$M$113</c:f>
              <c:numCache>
                <c:formatCode>0</c:formatCode>
                <c:ptCount val="12"/>
                <c:pt idx="0">
                  <c:v>17344509.399999999</c:v>
                </c:pt>
                <c:pt idx="1">
                  <c:v>17597592.005206771</c:v>
                </c:pt>
                <c:pt idx="2">
                  <c:v>15180183.032681439</c:v>
                </c:pt>
                <c:pt idx="3">
                  <c:v>17614354.560087148</c:v>
                </c:pt>
                <c:pt idx="4">
                  <c:v>19560366.770271413</c:v>
                </c:pt>
                <c:pt idx="5">
                  <c:v>19632841.860327359</c:v>
                </c:pt>
                <c:pt idx="6">
                  <c:v>19867958.678847458</c:v>
                </c:pt>
                <c:pt idx="7">
                  <c:v>20727080.150643822</c:v>
                </c:pt>
                <c:pt idx="8">
                  <c:v>21743456.027054738</c:v>
                </c:pt>
                <c:pt idx="9">
                  <c:v>22261878.283735048</c:v>
                </c:pt>
                <c:pt idx="10">
                  <c:v>23077709.706808664</c:v>
                </c:pt>
                <c:pt idx="11">
                  <c:v>23691291.698481079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348-416B-8E48-C2D0B7978C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11839568"/>
        <c:axId val="611839248"/>
      </c:barChart>
      <c:catAx>
        <c:axId val="611839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11839248"/>
        <c:crosses val="autoZero"/>
        <c:auto val="1"/>
        <c:lblAlgn val="ctr"/>
        <c:lblOffset val="100"/>
        <c:noMultiLvlLbl val="0"/>
      </c:catAx>
      <c:valAx>
        <c:axId val="611839248"/>
        <c:scaling>
          <c:orientation val="minMax"/>
          <c:max val="24000000"/>
          <c:min val="1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118395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Munka1!$A$131</c:f>
              <c:strCache>
                <c:ptCount val="1"/>
                <c:pt idx="0">
                  <c:v>Budaget Balance to GDP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Munka1!$B$130:$M$130</c:f>
              <c:numCache>
                <c:formatCode>General</c:formatCode>
                <c:ptCount val="12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</c:numCache>
            </c:numRef>
          </c:cat>
          <c:val>
            <c:numRef>
              <c:f>Munka1!$B$131:$M$131</c:f>
              <c:numCache>
                <c:formatCode>0.0%</c:formatCode>
                <c:ptCount val="12"/>
                <c:pt idx="0">
                  <c:v>-5.4077856993493115E-2</c:v>
                </c:pt>
                <c:pt idx="1">
                  <c:v>-3.6999999999999998E-2</c:v>
                </c:pt>
                <c:pt idx="2">
                  <c:v>-4.5999999999999999E-2</c:v>
                </c:pt>
                <c:pt idx="3">
                  <c:v>-4.3999999999999997E-2</c:v>
                </c:pt>
                <c:pt idx="4">
                  <c:v>-5.1999999999999998E-2</c:v>
                </c:pt>
                <c:pt idx="5">
                  <c:v>-2.3E-2</c:v>
                </c:pt>
                <c:pt idx="6">
                  <c:v>-2.5000000000000001E-2</c:v>
                </c:pt>
                <c:pt idx="7">
                  <c:v>-2.8000000000000001E-2</c:v>
                </c:pt>
                <c:pt idx="8">
                  <c:v>-0.02</c:v>
                </c:pt>
                <c:pt idx="9">
                  <c:v>-1.7999999999999999E-2</c:v>
                </c:pt>
                <c:pt idx="10">
                  <c:v>-2.4E-2</c:v>
                </c:pt>
                <c:pt idx="11">
                  <c:v>-2.3E-2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3E8-4D7D-9F03-3E39DF94C2F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05670904"/>
        <c:axId val="605669944"/>
      </c:lineChart>
      <c:catAx>
        <c:axId val="6056709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05669944"/>
        <c:crosses val="autoZero"/>
        <c:auto val="1"/>
        <c:lblAlgn val="ctr"/>
        <c:lblOffset val="100"/>
        <c:noMultiLvlLbl val="0"/>
      </c:catAx>
      <c:valAx>
        <c:axId val="605669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05670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Munka1!$D$155</c:f>
              <c:strCache>
                <c:ptCount val="1"/>
                <c:pt idx="0">
                  <c:v>GDP without CP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Munka1!$E$154:$P$154</c:f>
              <c:numCache>
                <c:formatCode>General</c:formatCode>
                <c:ptCount val="12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</c:numCache>
            </c:numRef>
          </c:cat>
          <c:val>
            <c:numRef>
              <c:f>Munka1!$E$155:$P$155</c:f>
              <c:numCache>
                <c:formatCode>General</c:formatCode>
                <c:ptCount val="12"/>
                <c:pt idx="0">
                  <c:v>25701.368999999999</c:v>
                </c:pt>
                <c:pt idx="1">
                  <c:v>25783.63220894627</c:v>
                </c:pt>
                <c:pt idx="2">
                  <c:v>24059.906213017181</c:v>
                </c:pt>
                <c:pt idx="3">
                  <c:v>24079.649609272179</c:v>
                </c:pt>
                <c:pt idx="4">
                  <c:v>24475.159004467285</c:v>
                </c:pt>
                <c:pt idx="5">
                  <c:v>24056.91665521649</c:v>
                </c:pt>
                <c:pt idx="6">
                  <c:v>24187.044762929723</c:v>
                </c:pt>
                <c:pt idx="7">
                  <c:v>24886.962305797897</c:v>
                </c:pt>
                <c:pt idx="8">
                  <c:v>25659.533765734057</c:v>
                </c:pt>
                <c:pt idx="9">
                  <c:v>26827.619614332478</c:v>
                </c:pt>
                <c:pt idx="10">
                  <c:v>28005.87159876377</c:v>
                </c:pt>
                <c:pt idx="11">
                  <c:v>29448.164974916959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3E8-48D6-901F-A838962AC47E}"/>
            </c:ext>
          </c:extLst>
        </c:ser>
        <c:ser>
          <c:idx val="1"/>
          <c:order val="1"/>
          <c:tx>
            <c:strRef>
              <c:f>Munka1!$D$156</c:f>
              <c:strCache>
                <c:ptCount val="1"/>
                <c:pt idx="0">
                  <c:v>impacts of CP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Munka1!$E$154:$P$154</c:f>
              <c:numCache>
                <c:formatCode>General</c:formatCode>
                <c:ptCount val="12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</c:numCache>
            </c:numRef>
          </c:cat>
          <c:val>
            <c:numRef>
              <c:f>Munka1!$E$156:$P$156</c:f>
              <c:numCache>
                <c:formatCode>0</c:formatCode>
                <c:ptCount val="12"/>
                <c:pt idx="0">
                  <c:v>0</c:v>
                </c:pt>
                <c:pt idx="1">
                  <c:v>189.73509445746458</c:v>
                </c:pt>
                <c:pt idx="2">
                  <c:v>173.34141517872195</c:v>
                </c:pt>
                <c:pt idx="3">
                  <c:v>314.58768250364301</c:v>
                </c:pt>
                <c:pt idx="4">
                  <c:v>362.83651069063853</c:v>
                </c:pt>
                <c:pt idx="5">
                  <c:v>415.51673794266026</c:v>
                </c:pt>
                <c:pt idx="6">
                  <c:v>765.78290963145992</c:v>
                </c:pt>
                <c:pt idx="7">
                  <c:v>1112.6696782738363</c:v>
                </c:pt>
                <c:pt idx="8">
                  <c:v>1339.9441277697515</c:v>
                </c:pt>
                <c:pt idx="9">
                  <c:v>765.85910264796257</c:v>
                </c:pt>
                <c:pt idx="10">
                  <c:v>780.40893755045545</c:v>
                </c:pt>
                <c:pt idx="11">
                  <c:v>804.48467399202855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3E8-48D6-901F-A838962AC4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605671864"/>
        <c:axId val="605675064"/>
        <c:axId val="0"/>
      </c:bar3DChart>
      <c:catAx>
        <c:axId val="605671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05675064"/>
        <c:crosses val="autoZero"/>
        <c:auto val="1"/>
        <c:lblAlgn val="ctr"/>
        <c:lblOffset val="100"/>
        <c:noMultiLvlLbl val="0"/>
      </c:catAx>
      <c:valAx>
        <c:axId val="605675064"/>
        <c:scaling>
          <c:orientation val="minMax"/>
          <c:min val="2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056718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Munka1!$C$198</c:f>
              <c:strCache>
                <c:ptCount val="1"/>
                <c:pt idx="0">
                  <c:v>Employment without CP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Munka1!$D$197:$N$197</c:f>
              <c:numCache>
                <c:formatCode>General</c:formatCode>
                <c:ptCount val="11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</c:numCache>
            </c:numRef>
          </c:cat>
          <c:val>
            <c:numRef>
              <c:f>Munka1!$D$198:$N$198</c:f>
              <c:numCache>
                <c:formatCode>0.00</c:formatCode>
                <c:ptCount val="11"/>
                <c:pt idx="0">
                  <c:v>3801.4150427894542</c:v>
                </c:pt>
                <c:pt idx="1">
                  <c:v>3704.9404847638766</c:v>
                </c:pt>
                <c:pt idx="2">
                  <c:v>3687.9007814202914</c:v>
                </c:pt>
                <c:pt idx="3">
                  <c:v>3711.7862505474536</c:v>
                </c:pt>
                <c:pt idx="4">
                  <c:v>3781.1475824065237</c:v>
                </c:pt>
                <c:pt idx="5">
                  <c:v>3845.5236257311703</c:v>
                </c:pt>
                <c:pt idx="6">
                  <c:v>4049.9920010704973</c:v>
                </c:pt>
                <c:pt idx="7">
                  <c:v>4151.3690832485991</c:v>
                </c:pt>
                <c:pt idx="8">
                  <c:v>4283.6534694086158</c:v>
                </c:pt>
                <c:pt idx="9">
                  <c:v>4346.5928990155226</c:v>
                </c:pt>
                <c:pt idx="10">
                  <c:v>4381.9279789025431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87-4FC4-97A6-74A7DAAF7260}"/>
            </c:ext>
          </c:extLst>
        </c:ser>
        <c:ser>
          <c:idx val="1"/>
          <c:order val="1"/>
          <c:tx>
            <c:strRef>
              <c:f>Munka1!$C$199</c:f>
              <c:strCache>
                <c:ptCount val="1"/>
                <c:pt idx="0">
                  <c:v>Impacts of CP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Munka1!$D$197:$N$197</c:f>
              <c:numCache>
                <c:formatCode>General</c:formatCode>
                <c:ptCount val="11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</c:numCache>
            </c:numRef>
          </c:cat>
          <c:val>
            <c:numRef>
              <c:f>Munka1!$D$199:$N$199</c:f>
              <c:numCache>
                <c:formatCode>0.00</c:formatCode>
                <c:ptCount val="11"/>
                <c:pt idx="0">
                  <c:v>0.6849572105453301</c:v>
                </c:pt>
                <c:pt idx="1">
                  <c:v>0.85951523612370162</c:v>
                </c:pt>
                <c:pt idx="2">
                  <c:v>1.399218579708867</c:v>
                </c:pt>
                <c:pt idx="3">
                  <c:v>1.3137494525462714</c:v>
                </c:pt>
                <c:pt idx="4">
                  <c:v>1.4524175934767327</c:v>
                </c:pt>
                <c:pt idx="5">
                  <c:v>2.2763742688300272</c:v>
                </c:pt>
                <c:pt idx="6">
                  <c:v>2.3289989295029581</c:v>
                </c:pt>
                <c:pt idx="7">
                  <c:v>2.3229167514007414</c:v>
                </c:pt>
                <c:pt idx="8">
                  <c:v>0.93553059138409411</c:v>
                </c:pt>
                <c:pt idx="9">
                  <c:v>0.92535098447790087</c:v>
                </c:pt>
                <c:pt idx="10">
                  <c:v>0.93502109745747919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187-4FC4-97A6-74A7DAAF72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605621776"/>
        <c:axId val="605622096"/>
        <c:axId val="0"/>
      </c:bar3DChart>
      <c:catAx>
        <c:axId val="6056217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05622096"/>
        <c:crosses val="autoZero"/>
        <c:auto val="1"/>
        <c:lblAlgn val="ctr"/>
        <c:lblOffset val="100"/>
        <c:noMultiLvlLbl val="0"/>
      </c:catAx>
      <c:valAx>
        <c:axId val="605622096"/>
        <c:scaling>
          <c:orientation val="minMax"/>
          <c:min val="36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056217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006733075002738"/>
          <c:y val="1.1458318446800337E-2"/>
          <c:w val="0.84950305859525288"/>
          <c:h val="0.88093533257212842"/>
        </c:manualLayout>
      </c:layout>
      <c:lineChart>
        <c:grouping val="standard"/>
        <c:varyColors val="0"/>
        <c:ser>
          <c:idx val="1"/>
          <c:order val="0"/>
          <c:tx>
            <c:strRef>
              <c:f>graphdta!$A$9</c:f>
              <c:strCache>
                <c:ptCount val="1"/>
                <c:pt idx="0">
                  <c:v>BASE</c:v>
                </c:pt>
              </c:strCache>
            </c:strRef>
          </c:tx>
          <c:spPr>
            <a:ln w="28575" cap="rnd">
              <a:solidFill>
                <a:schemeClr val="accent6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cat>
            <c:numRef>
              <c:f>graphdta!$B$1:$N$1</c:f>
              <c:numCache>
                <c:formatCode>General</c:formatCode>
                <c:ptCount val="13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  <c:pt idx="12">
                  <c:v>2019</c:v>
                </c:pt>
              </c:numCache>
            </c:numRef>
          </c:cat>
          <c:val>
            <c:numRef>
              <c:f>graphdta!$B$9:$N$9</c:f>
              <c:numCache>
                <c:formatCode>0.00</c:formatCode>
                <c:ptCount val="13"/>
                <c:pt idx="1">
                  <c:v>0.6849572105453301</c:v>
                </c:pt>
                <c:pt idx="2">
                  <c:v>0.85951523612370162</c:v>
                </c:pt>
                <c:pt idx="3">
                  <c:v>1.399218579708867</c:v>
                </c:pt>
                <c:pt idx="4">
                  <c:v>1.3137494525462714</c:v>
                </c:pt>
                <c:pt idx="5">
                  <c:v>1.4524175934767327</c:v>
                </c:pt>
                <c:pt idx="6">
                  <c:v>2.2763742688300272</c:v>
                </c:pt>
                <c:pt idx="7">
                  <c:v>2.3289989295029581</c:v>
                </c:pt>
                <c:pt idx="8">
                  <c:v>2.3229167514007414</c:v>
                </c:pt>
                <c:pt idx="9">
                  <c:v>0.93553059138409411</c:v>
                </c:pt>
                <c:pt idx="10">
                  <c:v>0.92535098447790087</c:v>
                </c:pt>
                <c:pt idx="11">
                  <c:v>0.93502109745747919</c:v>
                </c:pt>
                <c:pt idx="12">
                  <c:v>0.95125062721528131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3B8-4489-AE0A-8AE6EF7C899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394712016"/>
        <c:axId val="293918272"/>
      </c:lineChart>
      <c:catAx>
        <c:axId val="3947120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293918272"/>
        <c:crosses val="autoZero"/>
        <c:auto val="1"/>
        <c:lblAlgn val="ctr"/>
        <c:lblOffset val="100"/>
        <c:noMultiLvlLbl val="0"/>
      </c:catAx>
      <c:valAx>
        <c:axId val="293918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/>
                  <a:t>(ths person)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947120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/>
      </a:pPr>
      <a:endParaRPr lang="cs-CZ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Munka1!$C$213</c:f>
              <c:strCache>
                <c:ptCount val="1"/>
                <c:pt idx="0">
                  <c:v>Export without CP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numRef>
              <c:f>Munka1!$D$212:$O$212</c:f>
              <c:numCache>
                <c:formatCode>General</c:formatCode>
                <c:ptCount val="12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</c:numCache>
            </c:numRef>
          </c:cat>
          <c:val>
            <c:numRef>
              <c:f>Munka1!$D$213:$O$213</c:f>
              <c:numCache>
                <c:formatCode>General</c:formatCode>
                <c:ptCount val="12"/>
                <c:pt idx="0">
                  <c:v>17344509.399999999</c:v>
                </c:pt>
                <c:pt idx="1">
                  <c:v>17712844.269638058</c:v>
                </c:pt>
                <c:pt idx="2">
                  <c:v>15495532.380793221</c:v>
                </c:pt>
                <c:pt idx="3">
                  <c:v>18107620.039366867</c:v>
                </c:pt>
                <c:pt idx="4">
                  <c:v>19921452.868316937</c:v>
                </c:pt>
                <c:pt idx="5">
                  <c:v>20039311.146862596</c:v>
                </c:pt>
                <c:pt idx="6">
                  <c:v>20314157.690360121</c:v>
                </c:pt>
                <c:pt idx="7">
                  <c:v>20649721.443753634</c:v>
                </c:pt>
                <c:pt idx="8">
                  <c:v>21566673.824798249</c:v>
                </c:pt>
                <c:pt idx="9">
                  <c:v>20989111.839541946</c:v>
                </c:pt>
                <c:pt idx="10">
                  <c:v>21810797.768793851</c:v>
                </c:pt>
                <c:pt idx="11">
                  <c:v>22373984.080993567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D19-49D1-87CF-93B85307427A}"/>
            </c:ext>
          </c:extLst>
        </c:ser>
        <c:ser>
          <c:idx val="1"/>
          <c:order val="1"/>
          <c:tx>
            <c:strRef>
              <c:f>Munka1!$C$214</c:f>
              <c:strCache>
                <c:ptCount val="1"/>
                <c:pt idx="0">
                  <c:v>Impacts of CP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numRef>
              <c:f>Munka1!$D$212:$O$212</c:f>
              <c:numCache>
                <c:formatCode>General</c:formatCode>
                <c:ptCount val="12"/>
                <c:pt idx="0">
                  <c:v>2007</c:v>
                </c:pt>
                <c:pt idx="1">
                  <c:v>2008</c:v>
                </c:pt>
                <c:pt idx="2">
                  <c:v>2009</c:v>
                </c:pt>
                <c:pt idx="3">
                  <c:v>2010</c:v>
                </c:pt>
                <c:pt idx="4">
                  <c:v>2011</c:v>
                </c:pt>
                <c:pt idx="5">
                  <c:v>2012</c:v>
                </c:pt>
                <c:pt idx="6">
                  <c:v>2013</c:v>
                </c:pt>
                <c:pt idx="7">
                  <c:v>2014</c:v>
                </c:pt>
                <c:pt idx="8">
                  <c:v>2015</c:v>
                </c:pt>
                <c:pt idx="9">
                  <c:v>2016</c:v>
                </c:pt>
                <c:pt idx="10">
                  <c:v>2017</c:v>
                </c:pt>
                <c:pt idx="11">
                  <c:v>2018</c:v>
                </c:pt>
              </c:numCache>
            </c:numRef>
          </c:cat>
          <c:val>
            <c:numRef>
              <c:f>Munka1!$D$214:$O$214</c:f>
              <c:numCache>
                <c:formatCode>General</c:formatCode>
                <c:ptCount val="12"/>
                <c:pt idx="0">
                  <c:v>0</c:v>
                </c:pt>
                <c:pt idx="1">
                  <c:v>-115252.2644312866</c:v>
                </c:pt>
                <c:pt idx="2">
                  <c:v>-315349.34811178222</c:v>
                </c:pt>
                <c:pt idx="3">
                  <c:v>-493265.47927971929</c:v>
                </c:pt>
                <c:pt idx="4">
                  <c:v>-361086.09804552421</c:v>
                </c:pt>
                <c:pt idx="5">
                  <c:v>-406469.28653523698</c:v>
                </c:pt>
                <c:pt idx="6">
                  <c:v>-446199.01151266322</c:v>
                </c:pt>
                <c:pt idx="7">
                  <c:v>77358.706890188158</c:v>
                </c:pt>
                <c:pt idx="8">
                  <c:v>176782.20225648955</c:v>
                </c:pt>
                <c:pt idx="9">
                  <c:v>1272766.4441931024</c:v>
                </c:pt>
                <c:pt idx="10">
                  <c:v>1266911.9380148128</c:v>
                </c:pt>
                <c:pt idx="11">
                  <c:v>1317307.6174875125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D19-49D1-87CF-93B8530742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605644176"/>
        <c:axId val="605646096"/>
        <c:axId val="0"/>
      </c:bar3DChart>
      <c:catAx>
        <c:axId val="605644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05646096"/>
        <c:crosses val="autoZero"/>
        <c:auto val="1"/>
        <c:lblAlgn val="ctr"/>
        <c:lblOffset val="100"/>
        <c:noMultiLvlLbl val="0"/>
      </c:catAx>
      <c:valAx>
        <c:axId val="6056460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05644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FE8BB3-40A0-4051-96F7-4DD368F1506A}" type="datetimeFigureOut">
              <a:rPr lang="cs-CZ" smtClean="0"/>
              <a:t>23.10.2019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52438" y="685800"/>
            <a:ext cx="5953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DF7BE6-54B0-4833-8C2B-E91AA65FBF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4515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DF7BE6-54B0-4833-8C2B-E91AA65FBF3F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947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DF7BE6-54B0-4833-8C2B-E91AA65FBF3F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85644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DF7BE6-54B0-4833-8C2B-E91AA65FBF3F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413571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DF7BE6-54B0-4833-8C2B-E91AA65FBF3F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7559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uductor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490" y="-1"/>
            <a:ext cx="12480855" cy="7021513"/>
          </a:xfrm>
          <a:prstGeom prst="rect">
            <a:avLst/>
          </a:prstGeom>
        </p:spPr>
      </p:pic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900000" y="4734893"/>
            <a:ext cx="8533289" cy="504055"/>
          </a:xfrm>
        </p:spPr>
        <p:txBody>
          <a:bodyPr lIns="90000">
            <a:normAutofit/>
          </a:bodyPr>
          <a:lstStyle>
            <a:lvl1pPr marL="0" indent="0" algn="l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Name</a:t>
            </a:r>
          </a:p>
        </p:txBody>
      </p:sp>
      <p:sp>
        <p:nvSpPr>
          <p:cNvPr id="8" name="TextovéPole 7"/>
          <p:cNvSpPr txBox="1"/>
          <p:nvPr userDrawn="1"/>
        </p:nvSpPr>
        <p:spPr>
          <a:xfrm>
            <a:off x="900000" y="900000"/>
            <a:ext cx="446449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/>
              <a:t>MINISTRY OF REGIONAL DEVELOPMENT</a:t>
            </a:r>
            <a:r>
              <a:rPr lang="cs-CZ" b="1" dirty="0"/>
              <a:t/>
            </a:r>
            <a:br>
              <a:rPr lang="cs-CZ" b="1" dirty="0"/>
            </a:br>
            <a:r>
              <a:rPr lang="en-GB" sz="2000" b="1" noProof="0" dirty="0"/>
              <a:t>National Coordination Authority</a:t>
            </a:r>
          </a:p>
        </p:txBody>
      </p:sp>
      <p:sp>
        <p:nvSpPr>
          <p:cNvPr id="15" name="Zástupný symbol pro datum 1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39F8D96-C7F4-43BB-8FFA-398C87E3D2E4}" type="datetimeFigureOut">
              <a:rPr lang="cs-CZ" smtClean="0"/>
              <a:pPr/>
              <a:t>23.10.2019</a:t>
            </a:fld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900000" y="2160000"/>
            <a:ext cx="10971372" cy="1170252"/>
          </a:xfrm>
        </p:spPr>
        <p:txBody>
          <a:bodyPr lIns="90000">
            <a:normAutofit/>
          </a:bodyPr>
          <a:lstStyle>
            <a:lvl1pPr algn="l">
              <a:defRPr sz="4000" b="1" baseline="0">
                <a:solidFill>
                  <a:srgbClr val="034EA2"/>
                </a:solidFill>
              </a:defRPr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24" name="Zástupný symbol pro text 23"/>
          <p:cNvSpPr>
            <a:spLocks noGrp="1"/>
          </p:cNvSpPr>
          <p:nvPr>
            <p:ph type="body" sz="quarter" idx="17" hasCustomPrompt="1"/>
          </p:nvPr>
        </p:nvSpPr>
        <p:spPr>
          <a:xfrm>
            <a:off x="900000" y="5454650"/>
            <a:ext cx="4608512" cy="360363"/>
          </a:xfrm>
        </p:spPr>
        <p:txBody>
          <a:bodyPr lIns="90000" rIns="144000">
            <a:noAutofit/>
          </a:bodyPr>
          <a:lstStyle>
            <a:lvl1pPr>
              <a:buNone/>
              <a:defRPr sz="2000">
                <a:solidFill>
                  <a:srgbClr val="034EA2"/>
                </a:solidFill>
              </a:defRPr>
            </a:lvl1pPr>
          </a:lstStyle>
          <a:p>
            <a:pPr lvl="0"/>
            <a:r>
              <a:rPr lang="en-GB" noProof="0" dirty="0"/>
              <a:t>Date and place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eadlin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en-GB" noProof="0" dirty="0"/>
              <a:t>Headline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rtl="0">
              <a:defRPr sz="4000"/>
            </a:lvl1pPr>
            <a:lvl2pPr>
              <a:buFont typeface="Arial" pitchFamily="34" charset="0"/>
              <a:buChar char="»"/>
              <a:defRPr sz="3600" baseline="0"/>
            </a:lvl2pPr>
            <a:lvl3pPr>
              <a:defRPr/>
            </a:lvl3pPr>
            <a:lvl4pPr>
              <a:buFont typeface="Arial" pitchFamily="34" charset="0"/>
              <a:buChar char="»"/>
              <a:defRPr baseline="0"/>
            </a:lvl4pPr>
            <a:lvl5pPr>
              <a:buFont typeface="Arial" pitchFamily="34" charset="0"/>
              <a:buChar char="•"/>
              <a:defRPr baseline="0"/>
            </a:lvl5pPr>
          </a:lstStyle>
          <a:p>
            <a:r>
              <a:rPr lang="en-GB" noProof="0" dirty="0">
                <a:effectLst/>
              </a:rPr>
              <a:t>Click</a:t>
            </a:r>
            <a:r>
              <a:rPr lang="cs-CZ" dirty="0">
                <a:effectLst/>
              </a:rPr>
              <a:t> </a:t>
            </a:r>
            <a:r>
              <a:rPr lang="en-GB" noProof="0" dirty="0">
                <a:effectLst/>
              </a:rPr>
              <a:t>here</a:t>
            </a:r>
            <a:r>
              <a:rPr lang="en-US" dirty="0">
                <a:effectLst/>
              </a:rPr>
              <a:t> </a:t>
            </a:r>
            <a:r>
              <a:rPr lang="en-GB" noProof="0" dirty="0">
                <a:effectLst/>
              </a:rPr>
              <a:t>to edit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8D96-C7F4-43BB-8FFA-398C87E3D2E4}" type="datetimeFigureOut">
              <a:rPr lang="cs-CZ" smtClean="0"/>
              <a:pPr/>
              <a:t>23.10.2019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" y="6319606"/>
            <a:ext cx="12208532" cy="70190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en-GB" noProof="0" dirty="0"/>
              <a:t>Headline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8D96-C7F4-43BB-8FFA-398C87E3D2E4}" type="datetimeFigureOut">
              <a:rPr lang="cs-CZ" smtClean="0"/>
              <a:pPr/>
              <a:t>23.10.2019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0" name="Zástupný symbol pro graf 9"/>
          <p:cNvSpPr>
            <a:spLocks noGrp="1"/>
          </p:cNvSpPr>
          <p:nvPr>
            <p:ph type="chart" sz="quarter" idx="13" hasCustomPrompt="1"/>
          </p:nvPr>
        </p:nvSpPr>
        <p:spPr>
          <a:xfrm>
            <a:off x="622300" y="1566863"/>
            <a:ext cx="10945813" cy="4392612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/>
              <a:t>Click on icon to add chart.</a:t>
            </a:r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" y="6319606"/>
            <a:ext cx="12208532" cy="70190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en-GB" noProof="0" dirty="0"/>
              <a:t>Headline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8D96-C7F4-43BB-8FFA-398C87E3D2E4}" type="datetimeFigureOut">
              <a:rPr lang="cs-CZ" smtClean="0"/>
              <a:pPr/>
              <a:t>23.10.2019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5" name="Zástupný symbol pro tabulku 14"/>
          <p:cNvSpPr>
            <a:spLocks noGrp="1"/>
          </p:cNvSpPr>
          <p:nvPr>
            <p:ph type="tbl" sz="quarter" idx="13" hasCustomPrompt="1"/>
          </p:nvPr>
        </p:nvSpPr>
        <p:spPr>
          <a:xfrm>
            <a:off x="622300" y="1638300"/>
            <a:ext cx="11017250" cy="4321175"/>
          </a:xfrm>
        </p:spPr>
        <p:txBody>
          <a:bodyPr/>
          <a:lstStyle/>
          <a:p>
            <a:r>
              <a:rPr lang="en-GB" noProof="0" dirty="0"/>
              <a:t>Click on icon to add table</a:t>
            </a:r>
            <a:r>
              <a:rPr lang="cs-CZ" dirty="0"/>
              <a:t>.</a:t>
            </a:r>
            <a:endParaRPr lang="en-US" noProof="0" dirty="0"/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" y="6319606"/>
            <a:ext cx="12208532" cy="70190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550590" y="2204112"/>
            <a:ext cx="10971372" cy="1170252"/>
          </a:xfrm>
        </p:spPr>
        <p:txBody>
          <a:bodyPr>
            <a:normAutofit/>
          </a:bodyPr>
          <a:lstStyle>
            <a:lvl1pPr>
              <a:defRPr sz="6000" baseline="0">
                <a:solidFill>
                  <a:srgbClr val="034EA2"/>
                </a:solidFill>
              </a:defRPr>
            </a:lvl1pPr>
          </a:lstStyle>
          <a:p>
            <a:r>
              <a:rPr lang="en-GB" noProof="0" dirty="0"/>
              <a:t>Topic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8D96-C7F4-43BB-8FFA-398C87E3D2E4}" type="datetimeFigureOut">
              <a:rPr lang="cs-CZ" smtClean="0"/>
              <a:pPr/>
              <a:t>23.10.2019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758" y="3582764"/>
            <a:ext cx="8092440" cy="68580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" y="6319606"/>
            <a:ext cx="12208532" cy="70190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rew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490" y="-1"/>
            <a:ext cx="12480855" cy="7021513"/>
          </a:xfrm>
          <a:prstGeom prst="rect">
            <a:avLst/>
          </a:prstGeom>
        </p:spPr>
      </p:pic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846735" y="4806900"/>
            <a:ext cx="8496944" cy="1008112"/>
          </a:xfrm>
        </p:spPr>
        <p:txBody>
          <a:bodyPr lIns="90000">
            <a:normAutofit/>
          </a:bodyPr>
          <a:lstStyle>
            <a:lvl1pPr marL="0" indent="0" algn="ctr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Name of author and contact</a:t>
            </a:r>
          </a:p>
        </p:txBody>
      </p:sp>
      <p:sp>
        <p:nvSpPr>
          <p:cNvPr id="15" name="Zástupný symbol pro datum 1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39F8D96-C7F4-43BB-8FFA-398C87E3D2E4}" type="datetimeFigureOut">
              <a:rPr lang="cs-CZ" smtClean="0"/>
              <a:pPr/>
              <a:t>23.10.2019</a:t>
            </a:fld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1054100" y="2789238"/>
            <a:ext cx="10081666" cy="1225574"/>
          </a:xfrm>
        </p:spPr>
        <p:txBody>
          <a:bodyPr lIns="90000">
            <a:normAutofit/>
          </a:bodyPr>
          <a:lstStyle>
            <a:lvl1pPr algn="ctr">
              <a:defRPr sz="5400" b="0" baseline="0">
                <a:solidFill>
                  <a:srgbClr val="034EA2"/>
                </a:solidFill>
              </a:defRPr>
            </a:lvl1pPr>
          </a:lstStyle>
          <a:p>
            <a:r>
              <a:rPr lang="cs-CZ" dirty="0">
                <a:effectLst/>
              </a:rPr>
              <a:t/>
            </a:r>
            <a:br>
              <a:rPr lang="cs-CZ" dirty="0">
                <a:effectLst/>
              </a:rPr>
            </a:br>
            <a:r>
              <a:rPr lang="en-GB" noProof="0" dirty="0">
                <a:effectLst/>
              </a:rPr>
              <a:t>Farewell</a:t>
            </a:r>
            <a:r>
              <a:rPr lang="cs-CZ" dirty="0">
                <a:effectLst/>
              </a:rPr>
              <a:t/>
            </a:r>
            <a:br>
              <a:rPr lang="cs-CZ" dirty="0">
                <a:effectLst/>
              </a:rPr>
            </a:br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09521" y="281187"/>
            <a:ext cx="10971372" cy="1170252"/>
          </a:xfrm>
          <a:prstGeom prst="rect">
            <a:avLst/>
          </a:prstGeom>
        </p:spPr>
        <p:txBody>
          <a:bodyPr vert="horz" lIns="122950" tIns="61475" rIns="122950" bIns="61475" rtlCol="0" anchor="ctr">
            <a:normAutofit/>
          </a:bodyPr>
          <a:lstStyle/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521" y="1638353"/>
            <a:ext cx="10971372" cy="4633874"/>
          </a:xfrm>
          <a:prstGeom prst="rect">
            <a:avLst/>
          </a:prstGeom>
        </p:spPr>
        <p:txBody>
          <a:bodyPr vert="horz" lIns="122950" tIns="61475" rIns="122950" bIns="61475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09521" y="6507904"/>
            <a:ext cx="2844430" cy="373831"/>
          </a:xfrm>
          <a:prstGeom prst="rect">
            <a:avLst/>
          </a:prstGeom>
        </p:spPr>
        <p:txBody>
          <a:bodyPr vert="horz" lIns="122950" tIns="61475" rIns="122950" bIns="61475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F8D96-C7F4-43BB-8FFA-398C87E3D2E4}" type="datetimeFigureOut">
              <a:rPr lang="cs-CZ" smtClean="0"/>
              <a:pPr/>
              <a:t>23.10.2019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165058" y="6507904"/>
            <a:ext cx="3860297" cy="373831"/>
          </a:xfrm>
          <a:prstGeom prst="rect">
            <a:avLst/>
          </a:prstGeom>
        </p:spPr>
        <p:txBody>
          <a:bodyPr vert="horz" lIns="122950" tIns="61475" rIns="122950" bIns="61475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36463" y="6507904"/>
            <a:ext cx="2844430" cy="373831"/>
          </a:xfrm>
          <a:prstGeom prst="rect">
            <a:avLst/>
          </a:prstGeom>
        </p:spPr>
        <p:txBody>
          <a:bodyPr vert="horz" lIns="122950" tIns="61475" rIns="122950" bIns="61475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62" r:id="rId3"/>
    <p:sldLayoutId id="2147483663" r:id="rId4"/>
    <p:sldLayoutId id="2147483660" r:id="rId5"/>
    <p:sldLayoutId id="2147483649" r:id="rId6"/>
  </p:sldLayoutIdLst>
  <p:txStyles>
    <p:titleStyle>
      <a:lvl1pPr algn="ctr" defTabSz="1229502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1063" indent="-461063" algn="l" defTabSz="1229502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8971" indent="-384219" algn="l" defTabSz="1229502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36878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51629" indent="-307376" algn="l" defTabSz="1229502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66380" indent="-307376" algn="l" defTabSz="1229502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81131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95882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610633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225385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4751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9502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44253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59004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73756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88507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303258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918009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/>
              <a:t>Gábor Balás, HÉTFA Research Institute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1077116" y="2646660"/>
            <a:ext cx="9194554" cy="1170252"/>
          </a:xfrm>
        </p:spPr>
        <p:txBody>
          <a:bodyPr>
            <a:normAutofit fontScale="90000"/>
          </a:bodyPr>
          <a:lstStyle/>
          <a:p>
            <a:r>
              <a:rPr lang="cs-CZ" dirty="0"/>
              <a:t>Macroeconomic impacts of 2007-13 EU Cohesion Policy programs in Hungary 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lvl="0"/>
            <a:r>
              <a:rPr lang="hu-HU" dirty="0" err="1"/>
              <a:t>Prague</a:t>
            </a:r>
            <a:r>
              <a:rPr lang="hu-HU" dirty="0"/>
              <a:t>, </a:t>
            </a:r>
            <a:r>
              <a:rPr lang="hu-HU" dirty="0" err="1"/>
              <a:t>October</a:t>
            </a:r>
            <a:r>
              <a:rPr lang="hu-HU" dirty="0"/>
              <a:t> 24th 2019.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73869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B60E640-26D2-4F89-8854-2395E74A6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Estimating</a:t>
            </a:r>
            <a:r>
              <a:rPr lang="hu-HU" dirty="0"/>
              <a:t> </a:t>
            </a:r>
            <a:r>
              <a:rPr lang="hu-HU" dirty="0" err="1"/>
              <a:t>macro</a:t>
            </a:r>
            <a:r>
              <a:rPr lang="hu-HU" dirty="0"/>
              <a:t> </a:t>
            </a:r>
            <a:r>
              <a:rPr lang="hu-HU" dirty="0" err="1"/>
              <a:t>impacts</a:t>
            </a:r>
            <a:r>
              <a:rPr lang="hu-HU" dirty="0"/>
              <a:t> – HÉTFA CGE modell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64EAE370-D92D-4C91-9546-844FAA8308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u-HU" dirty="0"/>
              <a:t>Standard </a:t>
            </a:r>
            <a:r>
              <a:rPr lang="hu-HU" dirty="0" err="1"/>
              <a:t>Computable</a:t>
            </a:r>
            <a:r>
              <a:rPr lang="hu-HU" dirty="0"/>
              <a:t> General </a:t>
            </a:r>
            <a:r>
              <a:rPr lang="hu-HU" dirty="0" err="1"/>
              <a:t>Equilibrium</a:t>
            </a:r>
            <a:r>
              <a:rPr lang="hu-HU" dirty="0"/>
              <a:t> </a:t>
            </a:r>
            <a:r>
              <a:rPr lang="hu-HU" dirty="0" err="1"/>
              <a:t>model</a:t>
            </a:r>
            <a:r>
              <a:rPr lang="hu-HU" dirty="0"/>
              <a:t> </a:t>
            </a:r>
            <a:r>
              <a:rPr lang="hu-HU" dirty="0" err="1"/>
              <a:t>with</a:t>
            </a:r>
            <a:r>
              <a:rPr lang="hu-HU" dirty="0"/>
              <a:t> 14 </a:t>
            </a:r>
            <a:r>
              <a:rPr lang="hu-HU" dirty="0" err="1"/>
              <a:t>industries</a:t>
            </a:r>
            <a:r>
              <a:rPr lang="hu-HU" dirty="0"/>
              <a:t>, </a:t>
            </a:r>
            <a:r>
              <a:rPr lang="hu-HU" dirty="0" err="1"/>
              <a:t>calibrated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Hungarian</a:t>
            </a:r>
            <a:r>
              <a:rPr lang="hu-HU" dirty="0"/>
              <a:t> </a:t>
            </a:r>
            <a:r>
              <a:rPr lang="hu-HU" dirty="0" err="1"/>
              <a:t>Economy</a:t>
            </a:r>
            <a:r>
              <a:rPr lang="hu-HU" dirty="0"/>
              <a:t> </a:t>
            </a:r>
          </a:p>
          <a:p>
            <a:r>
              <a:rPr lang="hu-HU" dirty="0"/>
              <a:t>The </a:t>
            </a:r>
            <a:r>
              <a:rPr lang="hu-HU" dirty="0" err="1"/>
              <a:t>model</a:t>
            </a:r>
            <a:r>
              <a:rPr lang="hu-HU" dirty="0"/>
              <a:t> </a:t>
            </a:r>
            <a:r>
              <a:rPr lang="hu-HU" dirty="0" err="1"/>
              <a:t>estimates</a:t>
            </a:r>
            <a:r>
              <a:rPr lang="hu-HU" dirty="0"/>
              <a:t> </a:t>
            </a:r>
            <a:r>
              <a:rPr lang="hu-HU" dirty="0" err="1"/>
              <a:t>impacts</a:t>
            </a:r>
            <a:r>
              <a:rPr lang="hu-HU" dirty="0"/>
              <a:t> of </a:t>
            </a:r>
            <a:r>
              <a:rPr lang="hu-HU" dirty="0" err="1"/>
              <a:t>Cohesion</a:t>
            </a:r>
            <a:r>
              <a:rPr lang="hu-HU" dirty="0"/>
              <a:t> </a:t>
            </a:r>
            <a:r>
              <a:rPr lang="hu-HU" dirty="0" err="1"/>
              <a:t>Funds</a:t>
            </a:r>
            <a:r>
              <a:rPr lang="hu-HU" dirty="0"/>
              <a:t> </a:t>
            </a:r>
            <a:r>
              <a:rPr lang="hu-HU" dirty="0" err="1"/>
              <a:t>spent</a:t>
            </a:r>
            <a:r>
              <a:rPr lang="hu-HU" dirty="0"/>
              <a:t> </a:t>
            </a:r>
            <a:r>
              <a:rPr lang="hu-HU" dirty="0" err="1"/>
              <a:t>between</a:t>
            </a:r>
            <a:r>
              <a:rPr lang="hu-HU" dirty="0"/>
              <a:t> 2008 and 2015. The </a:t>
            </a:r>
            <a:r>
              <a:rPr lang="hu-HU" dirty="0" err="1"/>
              <a:t>impacts</a:t>
            </a:r>
            <a:r>
              <a:rPr lang="hu-HU" dirty="0"/>
              <a:t> </a:t>
            </a:r>
            <a:r>
              <a:rPr lang="hu-HU" dirty="0" err="1"/>
              <a:t>are</a:t>
            </a:r>
            <a:r>
              <a:rPr lang="hu-HU" dirty="0"/>
              <a:t> </a:t>
            </a:r>
            <a:r>
              <a:rPr lang="hu-HU" dirty="0" err="1"/>
              <a:t>estimated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years</a:t>
            </a:r>
            <a:r>
              <a:rPr lang="hu-HU" dirty="0"/>
              <a:t> </a:t>
            </a:r>
            <a:r>
              <a:rPr lang="hu-HU" dirty="0" err="1"/>
              <a:t>between</a:t>
            </a:r>
            <a:r>
              <a:rPr lang="hu-HU" dirty="0"/>
              <a:t> 2008 and 2019</a:t>
            </a:r>
          </a:p>
          <a:p>
            <a:r>
              <a:rPr lang="hu-HU" dirty="0"/>
              <a:t>The </a:t>
            </a:r>
            <a:r>
              <a:rPr lang="hu-HU" dirty="0" err="1"/>
              <a:t>model</a:t>
            </a:r>
            <a:r>
              <a:rPr lang="hu-HU" dirty="0"/>
              <a:t> </a:t>
            </a:r>
            <a:r>
              <a:rPr lang="hu-HU" dirty="0" err="1"/>
              <a:t>consist</a:t>
            </a:r>
            <a:r>
              <a:rPr lang="hu-HU" dirty="0"/>
              <a:t> of </a:t>
            </a:r>
            <a:r>
              <a:rPr lang="hu-HU" dirty="0" err="1"/>
              <a:t>utility</a:t>
            </a:r>
            <a:r>
              <a:rPr lang="hu-HU" dirty="0"/>
              <a:t> </a:t>
            </a:r>
            <a:r>
              <a:rPr lang="hu-HU" dirty="0" err="1"/>
              <a:t>maximizing</a:t>
            </a:r>
            <a:r>
              <a:rPr lang="hu-HU" dirty="0"/>
              <a:t> </a:t>
            </a:r>
            <a:r>
              <a:rPr lang="hu-HU" dirty="0" err="1"/>
              <a:t>households</a:t>
            </a:r>
            <a:r>
              <a:rPr lang="hu-HU" dirty="0"/>
              <a:t> and profit </a:t>
            </a:r>
            <a:r>
              <a:rPr lang="hu-HU" dirty="0" err="1"/>
              <a:t>maximizing</a:t>
            </a:r>
            <a:r>
              <a:rPr lang="hu-HU" dirty="0"/>
              <a:t> </a:t>
            </a:r>
            <a:r>
              <a:rPr lang="hu-HU" dirty="0" err="1"/>
              <a:t>firms</a:t>
            </a:r>
            <a:endParaRPr lang="hu-HU" dirty="0"/>
          </a:p>
          <a:p>
            <a:r>
              <a:rPr lang="hu-HU" dirty="0"/>
              <a:t>The </a:t>
            </a:r>
            <a:r>
              <a:rPr lang="hu-HU" dirty="0" err="1"/>
              <a:t>model</a:t>
            </a:r>
            <a:r>
              <a:rPr lang="hu-HU" dirty="0"/>
              <a:t> has </a:t>
            </a:r>
            <a:r>
              <a:rPr lang="hu-HU" dirty="0" err="1"/>
              <a:t>backward-looking</a:t>
            </a:r>
            <a:r>
              <a:rPr lang="hu-HU" dirty="0"/>
              <a:t> </a:t>
            </a:r>
            <a:r>
              <a:rPr lang="hu-HU" dirty="0" err="1"/>
              <a:t>dynamics</a:t>
            </a:r>
            <a:r>
              <a:rPr lang="hu-HU" dirty="0"/>
              <a:t>: </a:t>
            </a:r>
            <a:r>
              <a:rPr lang="hu-HU" dirty="0" err="1"/>
              <a:t>previous</a:t>
            </a:r>
            <a:r>
              <a:rPr lang="hu-HU" dirty="0"/>
              <a:t> </a:t>
            </a:r>
            <a:r>
              <a:rPr lang="hu-HU" dirty="0" err="1"/>
              <a:t>year's</a:t>
            </a:r>
            <a:r>
              <a:rPr lang="hu-HU" dirty="0"/>
              <a:t> </a:t>
            </a:r>
            <a:r>
              <a:rPr lang="hu-HU" dirty="0" err="1"/>
              <a:t>investment</a:t>
            </a:r>
            <a:r>
              <a:rPr lang="hu-HU" dirty="0"/>
              <a:t> </a:t>
            </a:r>
            <a:r>
              <a:rPr lang="hu-HU" dirty="0" err="1"/>
              <a:t>determines</a:t>
            </a:r>
            <a:r>
              <a:rPr lang="hu-HU" dirty="0"/>
              <a:t> </a:t>
            </a:r>
            <a:r>
              <a:rPr lang="hu-HU" dirty="0" err="1"/>
              <a:t>this</a:t>
            </a:r>
            <a:r>
              <a:rPr lang="hu-HU" dirty="0"/>
              <a:t> </a:t>
            </a:r>
            <a:r>
              <a:rPr lang="hu-HU" dirty="0" err="1"/>
              <a:t>year's</a:t>
            </a:r>
            <a:r>
              <a:rPr lang="hu-HU" dirty="0"/>
              <a:t> </a:t>
            </a:r>
            <a:r>
              <a:rPr lang="hu-HU" dirty="0" err="1"/>
              <a:t>capital</a:t>
            </a:r>
            <a:r>
              <a:rPr lang="hu-HU" dirty="0"/>
              <a:t> </a:t>
            </a:r>
            <a:r>
              <a:rPr lang="hu-HU" dirty="0" err="1"/>
              <a:t>stock</a:t>
            </a:r>
            <a:r>
              <a:rPr lang="hu-HU" dirty="0"/>
              <a:t> (</a:t>
            </a:r>
            <a:r>
              <a:rPr lang="hu-HU" dirty="0" err="1"/>
              <a:t>including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depreciation</a:t>
            </a:r>
            <a:r>
              <a:rPr lang="hu-HU" dirty="0"/>
              <a:t> of </a:t>
            </a:r>
            <a:r>
              <a:rPr lang="hu-HU" dirty="0" err="1"/>
              <a:t>capital</a:t>
            </a:r>
            <a:r>
              <a:rPr lang="hu-HU" dirty="0"/>
              <a:t>)</a:t>
            </a:r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785086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B60E640-26D2-4F89-8854-2395E74A6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Estimating</a:t>
            </a:r>
            <a:r>
              <a:rPr lang="hu-HU" dirty="0"/>
              <a:t> </a:t>
            </a:r>
            <a:r>
              <a:rPr lang="hu-HU" dirty="0" err="1"/>
              <a:t>macro</a:t>
            </a:r>
            <a:r>
              <a:rPr lang="hu-HU" dirty="0"/>
              <a:t> </a:t>
            </a:r>
            <a:r>
              <a:rPr lang="hu-HU" dirty="0" err="1"/>
              <a:t>impacts</a:t>
            </a:r>
            <a:r>
              <a:rPr lang="hu-HU" dirty="0"/>
              <a:t> – HÉTFA CGE modell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64EAE370-D92D-4C91-9546-844FAA8308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21" y="1350516"/>
            <a:ext cx="10971372" cy="4968748"/>
          </a:xfrm>
        </p:spPr>
        <p:txBody>
          <a:bodyPr>
            <a:normAutofit fontScale="77500" lnSpcReduction="20000"/>
          </a:bodyPr>
          <a:lstStyle/>
          <a:p>
            <a:r>
              <a:rPr lang="hu-HU" dirty="0"/>
              <a:t>The </a:t>
            </a:r>
            <a:r>
              <a:rPr lang="hu-HU" dirty="0" err="1"/>
              <a:t>industry</a:t>
            </a:r>
            <a:r>
              <a:rPr lang="hu-HU" dirty="0"/>
              <a:t> </a:t>
            </a:r>
            <a:r>
              <a:rPr lang="hu-HU" dirty="0" err="1"/>
              <a:t>level</a:t>
            </a:r>
            <a:r>
              <a:rPr lang="hu-HU" dirty="0"/>
              <a:t> </a:t>
            </a:r>
            <a:r>
              <a:rPr lang="hu-HU" dirty="0" err="1"/>
              <a:t>investment</a:t>
            </a:r>
            <a:r>
              <a:rPr lang="hu-HU" dirty="0"/>
              <a:t> is </a:t>
            </a:r>
            <a:r>
              <a:rPr lang="hu-HU" dirty="0" err="1"/>
              <a:t>exogenous</a:t>
            </a:r>
            <a:r>
              <a:rPr lang="hu-HU" dirty="0"/>
              <a:t>, </a:t>
            </a:r>
            <a:r>
              <a:rPr lang="hu-HU" dirty="0" err="1"/>
              <a:t>but</a:t>
            </a:r>
            <a:r>
              <a:rPr lang="hu-HU" dirty="0"/>
              <a:t> </a:t>
            </a:r>
            <a:r>
              <a:rPr lang="hu-HU" dirty="0" err="1"/>
              <a:t>savings</a:t>
            </a:r>
            <a:r>
              <a:rPr lang="hu-HU" dirty="0"/>
              <a:t> of </a:t>
            </a:r>
            <a:r>
              <a:rPr lang="hu-HU" dirty="0" err="1"/>
              <a:t>households</a:t>
            </a:r>
            <a:r>
              <a:rPr lang="hu-HU" dirty="0"/>
              <a:t>, </a:t>
            </a:r>
            <a:r>
              <a:rPr lang="hu-HU" dirty="0" err="1"/>
              <a:t>government</a:t>
            </a:r>
            <a:r>
              <a:rPr lang="hu-HU" dirty="0"/>
              <a:t> </a:t>
            </a:r>
            <a:r>
              <a:rPr lang="hu-HU" dirty="0" err="1"/>
              <a:t>are</a:t>
            </a:r>
            <a:r>
              <a:rPr lang="hu-HU" dirty="0"/>
              <a:t> </a:t>
            </a:r>
            <a:r>
              <a:rPr lang="hu-HU" dirty="0" err="1"/>
              <a:t>considered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be </a:t>
            </a:r>
            <a:r>
              <a:rPr lang="hu-HU" dirty="0" err="1"/>
              <a:t>exogenous</a:t>
            </a:r>
            <a:endParaRPr lang="hu-HU" dirty="0"/>
          </a:p>
          <a:p>
            <a:r>
              <a:rPr lang="hu-HU" dirty="0" err="1"/>
              <a:t>Government</a:t>
            </a:r>
            <a:r>
              <a:rPr lang="hu-HU" dirty="0"/>
              <a:t> </a:t>
            </a:r>
            <a:r>
              <a:rPr lang="hu-HU" dirty="0" err="1"/>
              <a:t>spending</a:t>
            </a:r>
            <a:r>
              <a:rPr lang="hu-HU" dirty="0"/>
              <a:t> </a:t>
            </a:r>
            <a:r>
              <a:rPr lang="hu-HU" dirty="0" err="1"/>
              <a:t>are</a:t>
            </a:r>
            <a:r>
              <a:rPr lang="hu-HU" dirty="0"/>
              <a:t> </a:t>
            </a:r>
            <a:r>
              <a:rPr lang="hu-HU" dirty="0" err="1"/>
              <a:t>considered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be </a:t>
            </a:r>
            <a:r>
              <a:rPr lang="hu-HU" dirty="0" err="1"/>
              <a:t>exogenous</a:t>
            </a:r>
            <a:r>
              <a:rPr lang="hu-HU" dirty="0"/>
              <a:t>, </a:t>
            </a:r>
            <a:r>
              <a:rPr lang="hu-HU" dirty="0" err="1"/>
              <a:t>however</a:t>
            </a:r>
            <a:r>
              <a:rPr lang="hu-HU" dirty="0"/>
              <a:t> </a:t>
            </a:r>
            <a:r>
              <a:rPr lang="hu-HU" dirty="0" err="1"/>
              <a:t>direct</a:t>
            </a:r>
            <a:r>
              <a:rPr lang="hu-HU" dirty="0"/>
              <a:t> and </a:t>
            </a:r>
            <a:r>
              <a:rPr lang="hu-HU" dirty="0" err="1"/>
              <a:t>indirect</a:t>
            </a:r>
            <a:r>
              <a:rPr lang="hu-HU" dirty="0"/>
              <a:t> </a:t>
            </a:r>
            <a:r>
              <a:rPr lang="hu-HU" dirty="0" err="1"/>
              <a:t>tax</a:t>
            </a:r>
            <a:r>
              <a:rPr lang="hu-HU" dirty="0"/>
              <a:t> </a:t>
            </a:r>
            <a:r>
              <a:rPr lang="hu-HU" dirty="0" err="1"/>
              <a:t>revenues</a:t>
            </a:r>
            <a:r>
              <a:rPr lang="hu-HU" dirty="0"/>
              <a:t> </a:t>
            </a:r>
            <a:r>
              <a:rPr lang="hu-HU" dirty="0" err="1"/>
              <a:t>are</a:t>
            </a:r>
            <a:r>
              <a:rPr lang="hu-HU" dirty="0"/>
              <a:t> </a:t>
            </a:r>
            <a:r>
              <a:rPr lang="hu-HU" dirty="0" err="1"/>
              <a:t>endogenous</a:t>
            </a:r>
            <a:r>
              <a:rPr lang="hu-HU" dirty="0"/>
              <a:t>, </a:t>
            </a:r>
            <a:r>
              <a:rPr lang="hu-HU" dirty="0" err="1"/>
              <a:t>therefore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impacts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government</a:t>
            </a:r>
            <a:r>
              <a:rPr lang="hu-HU" dirty="0"/>
              <a:t> </a:t>
            </a:r>
            <a:r>
              <a:rPr lang="hu-HU" dirty="0" err="1"/>
              <a:t>budget</a:t>
            </a:r>
            <a:r>
              <a:rPr lang="hu-HU" dirty="0"/>
              <a:t> </a:t>
            </a:r>
            <a:r>
              <a:rPr lang="hu-HU" dirty="0" err="1"/>
              <a:t>are</a:t>
            </a:r>
            <a:r>
              <a:rPr lang="hu-HU" dirty="0"/>
              <a:t> </a:t>
            </a:r>
            <a:r>
              <a:rPr lang="hu-HU" dirty="0" err="1"/>
              <a:t>also</a:t>
            </a:r>
            <a:r>
              <a:rPr lang="hu-HU" dirty="0"/>
              <a:t> </a:t>
            </a:r>
            <a:r>
              <a:rPr lang="hu-HU" dirty="0" err="1"/>
              <a:t>possible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simulate</a:t>
            </a:r>
            <a:endParaRPr lang="hu-HU" dirty="0"/>
          </a:p>
          <a:p>
            <a:r>
              <a:rPr lang="hu-HU" dirty="0" err="1"/>
              <a:t>Inflowing</a:t>
            </a:r>
            <a:r>
              <a:rPr lang="hu-HU" dirty="0"/>
              <a:t> EU </a:t>
            </a:r>
            <a:r>
              <a:rPr lang="hu-HU" dirty="0" err="1"/>
              <a:t>funds</a:t>
            </a:r>
            <a:r>
              <a:rPr lang="hu-HU" dirty="0"/>
              <a:t> </a:t>
            </a:r>
            <a:r>
              <a:rPr lang="hu-HU" dirty="0" err="1"/>
              <a:t>influence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balance</a:t>
            </a:r>
            <a:r>
              <a:rPr lang="hu-HU" dirty="0"/>
              <a:t> of </a:t>
            </a:r>
            <a:r>
              <a:rPr lang="hu-HU" dirty="0" err="1"/>
              <a:t>payment</a:t>
            </a:r>
            <a:r>
              <a:rPr lang="hu-HU" dirty="0"/>
              <a:t> and </a:t>
            </a:r>
            <a:r>
              <a:rPr lang="hu-HU" dirty="0" err="1"/>
              <a:t>this</a:t>
            </a:r>
            <a:r>
              <a:rPr lang="hu-HU" dirty="0"/>
              <a:t>, in </a:t>
            </a:r>
            <a:r>
              <a:rPr lang="hu-HU" dirty="0" err="1"/>
              <a:t>turn</a:t>
            </a:r>
            <a:r>
              <a:rPr lang="hu-HU" dirty="0"/>
              <a:t>, has an </a:t>
            </a:r>
            <a:r>
              <a:rPr lang="hu-HU" dirty="0" err="1"/>
              <a:t>influence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(</a:t>
            </a:r>
            <a:r>
              <a:rPr lang="hu-HU" dirty="0" err="1"/>
              <a:t>real</a:t>
            </a:r>
            <a:r>
              <a:rPr lang="hu-HU" dirty="0"/>
              <a:t>) </a:t>
            </a:r>
            <a:r>
              <a:rPr lang="hu-HU" dirty="0" err="1"/>
              <a:t>exchange</a:t>
            </a:r>
            <a:r>
              <a:rPr lang="hu-HU" dirty="0"/>
              <a:t> </a:t>
            </a:r>
            <a:r>
              <a:rPr lang="hu-HU" dirty="0" err="1"/>
              <a:t>rate</a:t>
            </a:r>
            <a:r>
              <a:rPr lang="hu-HU" dirty="0"/>
              <a:t> </a:t>
            </a:r>
            <a:r>
              <a:rPr lang="hu-HU" dirty="0" err="1"/>
              <a:t>as</a:t>
            </a:r>
            <a:r>
              <a:rPr lang="hu-HU" dirty="0"/>
              <a:t> </a:t>
            </a:r>
            <a:r>
              <a:rPr lang="hu-HU" dirty="0" err="1"/>
              <a:t>well</a:t>
            </a:r>
            <a:r>
              <a:rPr lang="hu-HU" dirty="0"/>
              <a:t>. </a:t>
            </a:r>
            <a:r>
              <a:rPr lang="hu-HU" dirty="0" err="1"/>
              <a:t>Only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co-</a:t>
            </a:r>
            <a:r>
              <a:rPr lang="hu-HU" dirty="0" err="1"/>
              <a:t>financing</a:t>
            </a:r>
            <a:r>
              <a:rPr lang="hu-HU" dirty="0"/>
              <a:t> </a:t>
            </a:r>
            <a:r>
              <a:rPr lang="hu-HU" dirty="0" err="1"/>
              <a:t>burden</a:t>
            </a:r>
            <a:r>
              <a:rPr lang="hu-HU" dirty="0"/>
              <a:t> of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Hungarian</a:t>
            </a:r>
            <a:r>
              <a:rPr lang="hu-HU" dirty="0"/>
              <a:t> </a:t>
            </a:r>
            <a:r>
              <a:rPr lang="hu-HU" dirty="0" err="1"/>
              <a:t>government</a:t>
            </a:r>
            <a:r>
              <a:rPr lang="hu-HU" dirty="0"/>
              <a:t> </a:t>
            </a:r>
            <a:r>
              <a:rPr lang="hu-HU" dirty="0" err="1"/>
              <a:t>will</a:t>
            </a:r>
            <a:r>
              <a:rPr lang="hu-HU" dirty="0"/>
              <a:t> </a:t>
            </a:r>
            <a:r>
              <a:rPr lang="hu-HU" dirty="0" err="1"/>
              <a:t>worsen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budget</a:t>
            </a:r>
            <a:r>
              <a:rPr lang="hu-HU" dirty="0"/>
              <a:t>. </a:t>
            </a:r>
          </a:p>
          <a:p>
            <a:r>
              <a:rPr lang="hu-HU" dirty="0" err="1"/>
              <a:t>We</a:t>
            </a:r>
            <a:r>
              <a:rPr lang="hu-HU" dirty="0"/>
              <a:t> </a:t>
            </a:r>
            <a:r>
              <a:rPr lang="hu-HU" dirty="0" err="1"/>
              <a:t>can</a:t>
            </a:r>
            <a:r>
              <a:rPr lang="hu-HU" dirty="0"/>
              <a:t> </a:t>
            </a:r>
            <a:r>
              <a:rPr lang="hu-HU" dirty="0" err="1"/>
              <a:t>use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„</a:t>
            </a:r>
            <a:r>
              <a:rPr lang="hu-HU" dirty="0" err="1">
                <a:solidFill>
                  <a:srgbClr val="C00000"/>
                </a:solidFill>
              </a:rPr>
              <a:t>invoice-database</a:t>
            </a:r>
            <a:r>
              <a:rPr lang="hu-HU" dirty="0"/>
              <a:t>”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calibrate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demand</a:t>
            </a:r>
            <a:r>
              <a:rPr lang="hu-HU" dirty="0"/>
              <a:t> </a:t>
            </a:r>
            <a:r>
              <a:rPr lang="hu-HU" dirty="0" err="1"/>
              <a:t>side</a:t>
            </a:r>
            <a:r>
              <a:rPr lang="hu-HU" dirty="0"/>
              <a:t> </a:t>
            </a:r>
            <a:r>
              <a:rPr lang="hu-HU" dirty="0" err="1"/>
              <a:t>shock</a:t>
            </a:r>
            <a:r>
              <a:rPr lang="hu-HU" dirty="0"/>
              <a:t> and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supply</a:t>
            </a:r>
            <a:r>
              <a:rPr lang="hu-HU" dirty="0"/>
              <a:t> </a:t>
            </a:r>
            <a:r>
              <a:rPr lang="hu-HU" dirty="0" err="1"/>
              <a:t>side</a:t>
            </a:r>
            <a:r>
              <a:rPr lang="hu-HU" dirty="0"/>
              <a:t> </a:t>
            </a:r>
            <a:r>
              <a:rPr lang="hu-HU" dirty="0" err="1"/>
              <a:t>shocks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5441421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45B1F0E-10D3-4514-8E05-D93EE6619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Cohesion</a:t>
            </a:r>
            <a:r>
              <a:rPr lang="hu-HU" dirty="0"/>
              <a:t> policy </a:t>
            </a:r>
            <a:r>
              <a:rPr lang="hu-HU" dirty="0" err="1"/>
              <a:t>impacts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level</a:t>
            </a:r>
            <a:r>
              <a:rPr lang="hu-HU" dirty="0"/>
              <a:t> of GDP</a:t>
            </a:r>
          </a:p>
        </p:txBody>
      </p:sp>
      <p:graphicFrame>
        <p:nvGraphicFramePr>
          <p:cNvPr id="7" name="Tartalom helye 6">
            <a:extLst>
              <a:ext uri="{FF2B5EF4-FFF2-40B4-BE49-F238E27FC236}">
                <a16:creationId xmlns:a16="http://schemas.microsoft.com/office/drawing/2014/main" id="{51E727E9-6638-4A14-9256-1F517AD8007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1634292"/>
              </p:ext>
            </p:extLst>
          </p:nvPr>
        </p:nvGraphicFramePr>
        <p:xfrm>
          <a:off x="609600" y="1638300"/>
          <a:ext cx="10971213" cy="4633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190057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1B96A35-CD79-4451-A2CB-490392E43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err="1"/>
              <a:t>Impacts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</a:t>
            </a:r>
            <a:r>
              <a:rPr lang="hu-HU" dirty="0" err="1"/>
              <a:t>Employment</a:t>
            </a:r>
            <a:endParaRPr lang="hu-HU" dirty="0"/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69D80128-8640-41D3-98B0-64E45EF3B9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5A92D596-0673-4E46-A7EA-3BFC76DC36F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2422157"/>
              </p:ext>
            </p:extLst>
          </p:nvPr>
        </p:nvGraphicFramePr>
        <p:xfrm>
          <a:off x="630954" y="1422524"/>
          <a:ext cx="10949938" cy="48497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198192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1B96A35-CD79-4451-A2CB-490392E43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err="1"/>
              <a:t>Impacts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</a:t>
            </a:r>
            <a:r>
              <a:rPr lang="hu-HU" dirty="0" err="1"/>
              <a:t>Employment</a:t>
            </a:r>
            <a:endParaRPr lang="hu-HU" dirty="0"/>
          </a:p>
        </p:txBody>
      </p:sp>
      <p:graphicFrame>
        <p:nvGraphicFramePr>
          <p:cNvPr id="4" name="Chart 2">
            <a:extLst>
              <a:ext uri="{FF2B5EF4-FFF2-40B4-BE49-F238E27FC236}">
                <a16:creationId xmlns:a16="http://schemas.microsoft.com/office/drawing/2014/main" id="{177162F0-6C4B-4B7C-A0B3-971455D9326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6189546"/>
              </p:ext>
            </p:extLst>
          </p:nvPr>
        </p:nvGraphicFramePr>
        <p:xfrm>
          <a:off x="609600" y="1638300"/>
          <a:ext cx="10971213" cy="4633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957193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1B96A35-CD79-4451-A2CB-490392E43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err="1"/>
              <a:t>Impacts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Export</a:t>
            </a:r>
          </a:p>
        </p:txBody>
      </p:sp>
      <p:sp>
        <p:nvSpPr>
          <p:cNvPr id="5" name="Tartalom helye 4">
            <a:extLst>
              <a:ext uri="{FF2B5EF4-FFF2-40B4-BE49-F238E27FC236}">
                <a16:creationId xmlns:a16="http://schemas.microsoft.com/office/drawing/2014/main" id="{9D9C7679-3991-48E7-ADFC-C57A71282B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94974B0D-80B2-42FE-A19A-0AB36BE5B49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0140540"/>
              </p:ext>
            </p:extLst>
          </p:nvPr>
        </p:nvGraphicFramePr>
        <p:xfrm>
          <a:off x="625756" y="1566539"/>
          <a:ext cx="10971372" cy="4705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862359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3935410-BD05-4C0E-B007-D278B22B3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Impacts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Export</a:t>
            </a:r>
          </a:p>
        </p:txBody>
      </p:sp>
      <p:graphicFrame>
        <p:nvGraphicFramePr>
          <p:cNvPr id="4" name="Chart 2">
            <a:extLst>
              <a:ext uri="{FF2B5EF4-FFF2-40B4-BE49-F238E27FC236}">
                <a16:creationId xmlns:a16="http://schemas.microsoft.com/office/drawing/2014/main" id="{0045BDFF-83F7-4FC7-9DBA-22BB95205B9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4767481"/>
              </p:ext>
            </p:extLst>
          </p:nvPr>
        </p:nvGraphicFramePr>
        <p:xfrm>
          <a:off x="609600" y="1638300"/>
          <a:ext cx="10971213" cy="4633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31057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5102951-0874-4C23-B890-FEF6E148BF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Impacts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Import</a:t>
            </a:r>
          </a:p>
        </p:txBody>
      </p:sp>
      <p:graphicFrame>
        <p:nvGraphicFramePr>
          <p:cNvPr id="4" name="Chart 2">
            <a:extLst>
              <a:ext uri="{FF2B5EF4-FFF2-40B4-BE49-F238E27FC236}">
                <a16:creationId xmlns:a16="http://schemas.microsoft.com/office/drawing/2014/main" id="{2B895604-C3E1-4046-A180-A1A199552B4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9283689"/>
              </p:ext>
            </p:extLst>
          </p:nvPr>
        </p:nvGraphicFramePr>
        <p:xfrm>
          <a:off x="609600" y="1638300"/>
          <a:ext cx="10971213" cy="4633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200708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89EA12C-2AF2-467B-81AC-EF1EA8780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Impacts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Government’s</a:t>
            </a:r>
            <a:r>
              <a:rPr lang="hu-HU" dirty="0"/>
              <a:t> </a:t>
            </a:r>
            <a:r>
              <a:rPr lang="hu-HU" dirty="0" err="1"/>
              <a:t>Budget</a:t>
            </a:r>
            <a:r>
              <a:rPr lang="hu-HU" dirty="0"/>
              <a:t> </a:t>
            </a:r>
            <a:r>
              <a:rPr lang="hu-HU" dirty="0" err="1"/>
              <a:t>Balance</a:t>
            </a:r>
            <a:endParaRPr lang="hu-HU" dirty="0"/>
          </a:p>
        </p:txBody>
      </p:sp>
      <p:graphicFrame>
        <p:nvGraphicFramePr>
          <p:cNvPr id="4" name="Chart 2">
            <a:extLst>
              <a:ext uri="{FF2B5EF4-FFF2-40B4-BE49-F238E27FC236}">
                <a16:creationId xmlns:a16="http://schemas.microsoft.com/office/drawing/2014/main" id="{99533A06-56EE-48C1-9B43-0458F71B126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2249452"/>
              </p:ext>
            </p:extLst>
          </p:nvPr>
        </p:nvGraphicFramePr>
        <p:xfrm>
          <a:off x="609600" y="1638300"/>
          <a:ext cx="10971213" cy="4633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779000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082A86E-0D08-426C-B901-2D1E0128E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err="1"/>
              <a:t>Sectoral</a:t>
            </a:r>
            <a:r>
              <a:rPr lang="hu-HU" dirty="0"/>
              <a:t> </a:t>
            </a:r>
            <a:r>
              <a:rPr lang="hu-HU" dirty="0" err="1"/>
              <a:t>distribution</a:t>
            </a:r>
            <a:r>
              <a:rPr lang="hu-HU" dirty="0"/>
              <a:t> of </a:t>
            </a:r>
            <a:r>
              <a:rPr lang="hu-HU" dirty="0" err="1"/>
              <a:t>cohesion</a:t>
            </a:r>
            <a:r>
              <a:rPr lang="hu-HU" dirty="0"/>
              <a:t> policy </a:t>
            </a:r>
            <a:r>
              <a:rPr lang="hu-HU" dirty="0" err="1"/>
              <a:t>interventions</a:t>
            </a:r>
            <a:endParaRPr lang="hu-HU" dirty="0"/>
          </a:p>
        </p:txBody>
      </p:sp>
      <p:pic>
        <p:nvPicPr>
          <p:cNvPr id="4" name="table">
            <a:extLst>
              <a:ext uri="{FF2B5EF4-FFF2-40B4-BE49-F238E27FC236}">
                <a16:creationId xmlns:a16="http://schemas.microsoft.com/office/drawing/2014/main" id="{5860D2DB-A7E5-4A82-86A9-75A2CE90E68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34566" y="1156612"/>
            <a:ext cx="11580893" cy="5908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598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D0609DC-F43E-47D5-A793-73AA2435B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Cohesion</a:t>
            </a:r>
            <a:r>
              <a:rPr lang="hu-HU" dirty="0"/>
              <a:t> Policy </a:t>
            </a:r>
            <a:r>
              <a:rPr lang="hu-HU" dirty="0" err="1"/>
              <a:t>spending</a:t>
            </a:r>
            <a:r>
              <a:rPr lang="hu-HU" dirty="0"/>
              <a:t> in Hungary (2007-2013)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3F54D1DA-2EB7-46A2-A6E4-A323CA05A1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E4768AA1-F93F-4616-B7A6-C1FCB1D9613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39306502"/>
              </p:ext>
            </p:extLst>
          </p:nvPr>
        </p:nvGraphicFramePr>
        <p:xfrm>
          <a:off x="2082297" y="1638353"/>
          <a:ext cx="7397285" cy="4534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55593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58E4F1F-EB48-4804-A530-8069A675E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Decomposition</a:t>
            </a:r>
            <a:r>
              <a:rPr lang="hu-HU" dirty="0"/>
              <a:t> of </a:t>
            </a:r>
            <a:r>
              <a:rPr lang="hu-HU" dirty="0" err="1"/>
              <a:t>impacts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GDP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8DA6A809-C0C5-47A6-A78A-2BFC1D7DD0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 dirty="0"/>
          </a:p>
        </p:txBody>
      </p:sp>
      <p:graphicFrame>
        <p:nvGraphicFramePr>
          <p:cNvPr id="7" name="Chart 1">
            <a:extLst>
              <a:ext uri="{FF2B5EF4-FFF2-40B4-BE49-F238E27FC236}">
                <a16:creationId xmlns:a16="http://schemas.microsoft.com/office/drawing/2014/main" id="{00000000-0008-0000-06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418328"/>
              </p:ext>
            </p:extLst>
          </p:nvPr>
        </p:nvGraphicFramePr>
        <p:xfrm>
          <a:off x="609520" y="1206500"/>
          <a:ext cx="10971371" cy="50657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036038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912EC9C-8399-43DB-AF6E-BD7560332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Decomposition</a:t>
            </a:r>
            <a:r>
              <a:rPr lang="hu-HU" dirty="0"/>
              <a:t> of </a:t>
            </a:r>
            <a:r>
              <a:rPr lang="hu-HU" dirty="0" err="1"/>
              <a:t>impacts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</a:t>
            </a:r>
            <a:r>
              <a:rPr lang="hu-HU" dirty="0" err="1"/>
              <a:t>Employment</a:t>
            </a:r>
            <a:endParaRPr lang="hu-HU" dirty="0"/>
          </a:p>
        </p:txBody>
      </p:sp>
      <p:graphicFrame>
        <p:nvGraphicFramePr>
          <p:cNvPr id="8" name="Chart 1">
            <a:extLst>
              <a:ext uri="{FF2B5EF4-FFF2-40B4-BE49-F238E27FC236}">
                <a16:creationId xmlns:a16="http://schemas.microsoft.com/office/drawing/2014/main" id="{00000000-0008-0000-05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8181798"/>
              </p:ext>
            </p:extLst>
          </p:nvPr>
        </p:nvGraphicFramePr>
        <p:xfrm>
          <a:off x="609522" y="1350517"/>
          <a:ext cx="10814276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753373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AFBBDAC-9CA6-4B4C-8A0A-8FCCB4C0E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Decomposition</a:t>
            </a:r>
            <a:r>
              <a:rPr lang="hu-HU" dirty="0"/>
              <a:t> of </a:t>
            </a:r>
            <a:r>
              <a:rPr lang="hu-HU" dirty="0" err="1"/>
              <a:t>impacts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Export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F709EDC0-F309-4EA7-A267-D1590243EC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  <p:graphicFrame>
        <p:nvGraphicFramePr>
          <p:cNvPr id="5" name="Chart 1">
            <a:extLst>
              <a:ext uri="{FF2B5EF4-FFF2-40B4-BE49-F238E27FC236}">
                <a16:creationId xmlns:a16="http://schemas.microsoft.com/office/drawing/2014/main" id="{00000000-0008-0000-04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5815374"/>
              </p:ext>
            </p:extLst>
          </p:nvPr>
        </p:nvGraphicFramePr>
        <p:xfrm>
          <a:off x="609520" y="1278508"/>
          <a:ext cx="10971372" cy="4993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523436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CEAC224-DDEE-47A4-9141-C9C026F9C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Decomposition</a:t>
            </a:r>
            <a:r>
              <a:rPr lang="hu-HU" dirty="0"/>
              <a:t> of </a:t>
            </a:r>
            <a:r>
              <a:rPr lang="hu-HU" dirty="0" err="1"/>
              <a:t>impacts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Import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82A96FE7-00B3-4C4E-AF1A-3D331F8D6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  <p:graphicFrame>
        <p:nvGraphicFramePr>
          <p:cNvPr id="5" name="Chart 1">
            <a:extLst>
              <a:ext uri="{FF2B5EF4-FFF2-40B4-BE49-F238E27FC236}">
                <a16:creationId xmlns:a16="http://schemas.microsoft.com/office/drawing/2014/main" id="{00000000-0008-0000-03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0261902"/>
              </p:ext>
            </p:extLst>
          </p:nvPr>
        </p:nvGraphicFramePr>
        <p:xfrm>
          <a:off x="609520" y="1206500"/>
          <a:ext cx="10971371" cy="50657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358805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B59A546-3BF6-4875-ACD0-DAFE6B7C1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err="1"/>
              <a:t>Decomposition</a:t>
            </a:r>
            <a:r>
              <a:rPr lang="hu-HU" dirty="0"/>
              <a:t> of </a:t>
            </a:r>
            <a:r>
              <a:rPr lang="hu-HU" dirty="0" err="1"/>
              <a:t>impacts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</a:t>
            </a:r>
            <a:r>
              <a:rPr lang="hu-HU" dirty="0" err="1"/>
              <a:t>Government’s</a:t>
            </a:r>
            <a:r>
              <a:rPr lang="hu-HU" dirty="0"/>
              <a:t> </a:t>
            </a:r>
            <a:r>
              <a:rPr lang="hu-HU" dirty="0" err="1"/>
              <a:t>Budget</a:t>
            </a:r>
            <a:r>
              <a:rPr lang="hu-HU" dirty="0"/>
              <a:t> </a:t>
            </a:r>
            <a:r>
              <a:rPr lang="hu-HU" dirty="0" err="1"/>
              <a:t>Balance</a:t>
            </a:r>
            <a:endParaRPr lang="hu-HU" dirty="0"/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83A9197D-3368-4451-BD06-BC24C13B57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  <p:graphicFrame>
        <p:nvGraphicFramePr>
          <p:cNvPr id="7" name="Chart 1">
            <a:extLst>
              <a:ext uri="{FF2B5EF4-FFF2-40B4-BE49-F238E27FC236}">
                <a16:creationId xmlns:a16="http://schemas.microsoft.com/office/drawing/2014/main" id="{00000000-0008-0000-0200-0000020000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1244934"/>
              </p:ext>
            </p:extLst>
          </p:nvPr>
        </p:nvGraphicFramePr>
        <p:xfrm>
          <a:off x="609520" y="1350516"/>
          <a:ext cx="10971371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51104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D9B1332-34ED-4CB7-BB35-A1E6E85CF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Estimation</a:t>
            </a:r>
            <a:r>
              <a:rPr lang="hu-HU" dirty="0"/>
              <a:t> is </a:t>
            </a:r>
            <a:r>
              <a:rPr lang="hu-HU" dirty="0" err="1"/>
              <a:t>not</a:t>
            </a:r>
            <a:r>
              <a:rPr lang="hu-HU" dirty="0"/>
              <a:t> </a:t>
            </a:r>
            <a:r>
              <a:rPr lang="hu-HU" dirty="0" err="1"/>
              <a:t>measurement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D21B5D0-4509-4FED-A6E1-B7E4C356E8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u-HU" dirty="0" err="1"/>
              <a:t>Depending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</a:t>
            </a:r>
            <a:r>
              <a:rPr lang="hu-HU" dirty="0" err="1"/>
              <a:t>assumptions</a:t>
            </a:r>
            <a:endParaRPr lang="hu-HU" dirty="0"/>
          </a:p>
          <a:p>
            <a:r>
              <a:rPr lang="hu-HU" dirty="0" err="1"/>
              <a:t>Three</a:t>
            </a:r>
            <a:r>
              <a:rPr lang="hu-HU" dirty="0"/>
              <a:t> </a:t>
            </a:r>
            <a:r>
              <a:rPr lang="hu-HU" dirty="0" err="1"/>
              <a:t>scenarios</a:t>
            </a:r>
            <a:r>
              <a:rPr lang="hu-HU" dirty="0"/>
              <a:t> </a:t>
            </a:r>
            <a:r>
              <a:rPr lang="hu-HU" dirty="0" err="1"/>
              <a:t>with</a:t>
            </a:r>
            <a:r>
              <a:rPr lang="hu-HU" dirty="0"/>
              <a:t> </a:t>
            </a:r>
            <a:r>
              <a:rPr lang="hu-HU" dirty="0" err="1"/>
              <a:t>different</a:t>
            </a:r>
            <a:r>
              <a:rPr lang="hu-HU" dirty="0"/>
              <a:t> </a:t>
            </a:r>
            <a:r>
              <a:rPr lang="hu-HU" dirty="0" err="1"/>
              <a:t>elasticity</a:t>
            </a:r>
            <a:r>
              <a:rPr lang="hu-HU" dirty="0"/>
              <a:t> </a:t>
            </a:r>
            <a:r>
              <a:rPr lang="hu-HU" dirty="0" err="1"/>
              <a:t>between</a:t>
            </a:r>
            <a:r>
              <a:rPr lang="hu-HU" dirty="0"/>
              <a:t> </a:t>
            </a:r>
            <a:r>
              <a:rPr lang="hu-HU" dirty="0" err="1"/>
              <a:t>production</a:t>
            </a:r>
            <a:r>
              <a:rPr lang="hu-HU" dirty="0"/>
              <a:t> </a:t>
            </a:r>
            <a:r>
              <a:rPr lang="hu-HU" dirty="0" err="1"/>
              <a:t>factors</a:t>
            </a:r>
            <a:r>
              <a:rPr lang="hu-HU" dirty="0"/>
              <a:t> (</a:t>
            </a:r>
            <a:r>
              <a:rPr lang="hu-HU" dirty="0" err="1"/>
              <a:t>Unskilled</a:t>
            </a:r>
            <a:r>
              <a:rPr lang="hu-HU" dirty="0"/>
              <a:t> </a:t>
            </a:r>
            <a:r>
              <a:rPr lang="hu-HU" dirty="0" err="1"/>
              <a:t>Labour</a:t>
            </a:r>
            <a:r>
              <a:rPr lang="hu-HU" dirty="0"/>
              <a:t>, </a:t>
            </a:r>
            <a:r>
              <a:rPr lang="hu-HU" dirty="0" err="1"/>
              <a:t>Skilled</a:t>
            </a:r>
            <a:r>
              <a:rPr lang="hu-HU" dirty="0"/>
              <a:t> </a:t>
            </a:r>
            <a:r>
              <a:rPr lang="hu-HU" dirty="0" err="1"/>
              <a:t>Labour</a:t>
            </a:r>
            <a:r>
              <a:rPr lang="hu-HU" dirty="0"/>
              <a:t>, Capital):</a:t>
            </a:r>
          </a:p>
          <a:p>
            <a:pPr lvl="1"/>
            <a:r>
              <a:rPr lang="hu-HU" dirty="0" err="1"/>
              <a:t>Base</a:t>
            </a:r>
            <a:r>
              <a:rPr lang="hu-HU" dirty="0"/>
              <a:t> (ϭ=0,5)</a:t>
            </a:r>
          </a:p>
          <a:p>
            <a:pPr lvl="1"/>
            <a:r>
              <a:rPr lang="hu-HU" dirty="0" err="1"/>
              <a:t>Labour</a:t>
            </a:r>
            <a:r>
              <a:rPr lang="hu-HU" dirty="0"/>
              <a:t> (ϭ(UL-SL)=1; ϭ(LC)=0,5)</a:t>
            </a:r>
          </a:p>
          <a:p>
            <a:pPr lvl="1"/>
            <a:r>
              <a:rPr lang="hu-HU" dirty="0"/>
              <a:t>Capital (ϭ=1)</a:t>
            </a:r>
          </a:p>
        </p:txBody>
      </p:sp>
    </p:spTree>
    <p:extLst>
      <p:ext uri="{BB962C8B-B14F-4D97-AF65-F5344CB8AC3E}">
        <p14:creationId xmlns:p14="http://schemas.microsoft.com/office/powerpoint/2010/main" val="256249680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412E45BD-23D9-4E96-BBFC-1C5A33519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Impacts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GDP </a:t>
            </a:r>
            <a:r>
              <a:rPr lang="hu-HU" dirty="0" err="1"/>
              <a:t>with</a:t>
            </a:r>
            <a:r>
              <a:rPr lang="hu-HU" dirty="0"/>
              <a:t> </a:t>
            </a:r>
            <a:r>
              <a:rPr lang="hu-HU" dirty="0" err="1"/>
              <a:t>three</a:t>
            </a:r>
            <a:r>
              <a:rPr lang="hu-HU" dirty="0"/>
              <a:t> </a:t>
            </a:r>
            <a:r>
              <a:rPr lang="hu-HU" dirty="0" err="1"/>
              <a:t>scenarios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4309BD8-3904-4EFB-99B7-E4853FC2C7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  <p:graphicFrame>
        <p:nvGraphicFramePr>
          <p:cNvPr id="4" name="Diagram 1">
            <a:extLst>
              <a:ext uri="{FF2B5EF4-FFF2-40B4-BE49-F238E27FC236}">
                <a16:creationId xmlns:a16="http://schemas.microsoft.com/office/drawing/2014/main" id="{7FEEDB31-CE39-4A50-841B-234766F24D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4534339"/>
              </p:ext>
            </p:extLst>
          </p:nvPr>
        </p:nvGraphicFramePr>
        <p:xfrm>
          <a:off x="2278782" y="1300551"/>
          <a:ext cx="8390966" cy="49716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8943860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6B6D67A-73D1-4643-A384-5511682C45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Impacts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</a:t>
            </a:r>
            <a:r>
              <a:rPr lang="hu-HU" dirty="0" err="1"/>
              <a:t>Employment</a:t>
            </a:r>
            <a:r>
              <a:rPr lang="hu-HU" dirty="0"/>
              <a:t> </a:t>
            </a:r>
            <a:r>
              <a:rPr lang="hu-HU" dirty="0" err="1"/>
              <a:t>with</a:t>
            </a:r>
            <a:r>
              <a:rPr lang="hu-HU" dirty="0"/>
              <a:t> </a:t>
            </a:r>
            <a:r>
              <a:rPr lang="hu-HU" dirty="0" err="1"/>
              <a:t>three</a:t>
            </a:r>
            <a:r>
              <a:rPr lang="hu-HU" dirty="0"/>
              <a:t> </a:t>
            </a:r>
            <a:r>
              <a:rPr lang="hu-HU" dirty="0" err="1"/>
              <a:t>scenarios</a:t>
            </a:r>
            <a:endParaRPr lang="hu-HU" dirty="0"/>
          </a:p>
        </p:txBody>
      </p:sp>
      <p:graphicFrame>
        <p:nvGraphicFramePr>
          <p:cNvPr id="4" name="Chart 2">
            <a:extLst>
              <a:ext uri="{FF2B5EF4-FFF2-40B4-BE49-F238E27FC236}">
                <a16:creationId xmlns:a16="http://schemas.microsoft.com/office/drawing/2014/main" id="{EE2A1721-30E8-4BE4-BDA5-54AA6B1CB42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25821922"/>
              </p:ext>
            </p:extLst>
          </p:nvPr>
        </p:nvGraphicFramePr>
        <p:xfrm>
          <a:off x="609600" y="1638300"/>
          <a:ext cx="10971213" cy="4633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6065528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5B62DCE-3DCB-4BD2-A5AE-161939F08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Impacts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</a:t>
            </a:r>
            <a:r>
              <a:rPr lang="hu-HU" dirty="0" err="1"/>
              <a:t>Budget</a:t>
            </a:r>
            <a:r>
              <a:rPr lang="hu-HU" dirty="0"/>
              <a:t> </a:t>
            </a:r>
            <a:r>
              <a:rPr lang="hu-HU" dirty="0" err="1"/>
              <a:t>Balance</a:t>
            </a:r>
            <a:r>
              <a:rPr lang="hu-HU" dirty="0"/>
              <a:t> </a:t>
            </a:r>
            <a:r>
              <a:rPr lang="hu-HU" dirty="0" err="1"/>
              <a:t>with</a:t>
            </a:r>
            <a:r>
              <a:rPr lang="hu-HU" dirty="0"/>
              <a:t> </a:t>
            </a:r>
            <a:r>
              <a:rPr lang="hu-HU" dirty="0" err="1"/>
              <a:t>three</a:t>
            </a:r>
            <a:r>
              <a:rPr lang="hu-HU" dirty="0"/>
              <a:t> </a:t>
            </a:r>
            <a:r>
              <a:rPr lang="hu-HU" dirty="0" err="1"/>
              <a:t>scenarios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9518236-8745-4388-A565-929D78B9D3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  <p:graphicFrame>
        <p:nvGraphicFramePr>
          <p:cNvPr id="4" name="Chart 2">
            <a:extLst>
              <a:ext uri="{FF2B5EF4-FFF2-40B4-BE49-F238E27FC236}">
                <a16:creationId xmlns:a16="http://schemas.microsoft.com/office/drawing/2014/main" id="{5EF790BB-58F0-4557-BEF8-88E66B4819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9231662"/>
              </p:ext>
            </p:extLst>
          </p:nvPr>
        </p:nvGraphicFramePr>
        <p:xfrm>
          <a:off x="2402980" y="1278508"/>
          <a:ext cx="8444754" cy="50292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103738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1D5CA514-7C6C-4509-8329-AD99E39A8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Impacts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Export </a:t>
            </a:r>
            <a:r>
              <a:rPr lang="hu-HU" dirty="0" err="1"/>
              <a:t>with</a:t>
            </a:r>
            <a:r>
              <a:rPr lang="hu-HU" dirty="0"/>
              <a:t> </a:t>
            </a:r>
            <a:r>
              <a:rPr lang="hu-HU" dirty="0" err="1"/>
              <a:t>three</a:t>
            </a:r>
            <a:r>
              <a:rPr lang="hu-HU" dirty="0"/>
              <a:t> </a:t>
            </a:r>
            <a:r>
              <a:rPr lang="hu-HU" dirty="0" err="1"/>
              <a:t>scenarios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7DC10153-3388-4217-93B4-325F75A0CF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 dirty="0"/>
          </a:p>
        </p:txBody>
      </p:sp>
      <p:graphicFrame>
        <p:nvGraphicFramePr>
          <p:cNvPr id="4" name="Chart 2">
            <a:extLst>
              <a:ext uri="{FF2B5EF4-FFF2-40B4-BE49-F238E27FC236}">
                <a16:creationId xmlns:a16="http://schemas.microsoft.com/office/drawing/2014/main" id="{B820B156-EFAA-4776-9F82-D9EC269FFC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5262464"/>
              </p:ext>
            </p:extLst>
          </p:nvPr>
        </p:nvGraphicFramePr>
        <p:xfrm>
          <a:off x="1630710" y="1350516"/>
          <a:ext cx="8431307" cy="50157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81252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3904D9B-C8BF-4990-AA37-061F266F9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Focus</a:t>
            </a:r>
            <a:r>
              <a:rPr lang="hu-HU" dirty="0"/>
              <a:t> of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presentation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8899CCC8-8715-427B-80C1-4978D501CF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hu-HU" sz="4400" dirty="0"/>
          </a:p>
          <a:p>
            <a:pPr marL="0" indent="0" algn="ctr">
              <a:buNone/>
            </a:pPr>
            <a:r>
              <a:rPr lang="hu-HU" sz="4400" dirty="0" err="1"/>
              <a:t>What</a:t>
            </a:r>
            <a:r>
              <a:rPr lang="hu-HU" sz="4400" dirty="0"/>
              <a:t> </a:t>
            </a:r>
            <a:r>
              <a:rPr lang="hu-HU" sz="4400" dirty="0" err="1"/>
              <a:t>was</a:t>
            </a:r>
            <a:r>
              <a:rPr lang="hu-HU" sz="4400" dirty="0"/>
              <a:t> </a:t>
            </a:r>
            <a:r>
              <a:rPr lang="hu-HU" sz="4400" dirty="0" err="1"/>
              <a:t>the</a:t>
            </a:r>
            <a:r>
              <a:rPr lang="hu-HU" sz="4400" dirty="0"/>
              <a:t> </a:t>
            </a:r>
            <a:r>
              <a:rPr lang="hu-HU" sz="4400" dirty="0" err="1"/>
              <a:t>impact</a:t>
            </a:r>
            <a:r>
              <a:rPr lang="hu-HU" sz="4400" dirty="0"/>
              <a:t> of </a:t>
            </a:r>
            <a:r>
              <a:rPr lang="hu-HU" sz="4400" dirty="0" err="1"/>
              <a:t>these</a:t>
            </a:r>
            <a:r>
              <a:rPr lang="hu-HU" sz="4400" dirty="0"/>
              <a:t> </a:t>
            </a:r>
            <a:r>
              <a:rPr lang="hu-HU" sz="4400" dirty="0" err="1"/>
              <a:t>investments</a:t>
            </a:r>
            <a:r>
              <a:rPr lang="hu-HU" sz="4400" dirty="0"/>
              <a:t> </a:t>
            </a:r>
            <a:r>
              <a:rPr lang="hu-HU" sz="4400" dirty="0" err="1"/>
              <a:t>on</a:t>
            </a:r>
            <a:r>
              <a:rPr lang="hu-HU" sz="4400" dirty="0"/>
              <a:t> </a:t>
            </a:r>
            <a:r>
              <a:rPr lang="hu-HU" sz="4400" dirty="0" err="1"/>
              <a:t>the</a:t>
            </a:r>
            <a:r>
              <a:rPr lang="hu-HU" sz="4400" dirty="0"/>
              <a:t> </a:t>
            </a:r>
            <a:r>
              <a:rPr lang="hu-HU" sz="4400" dirty="0" err="1"/>
              <a:t>Hungarian</a:t>
            </a:r>
            <a:r>
              <a:rPr lang="hu-HU" sz="4400" dirty="0"/>
              <a:t> </a:t>
            </a:r>
            <a:r>
              <a:rPr lang="hu-HU" sz="4400" dirty="0" err="1"/>
              <a:t>economy</a:t>
            </a:r>
            <a:r>
              <a:rPr lang="hu-HU" sz="4400" dirty="0"/>
              <a:t> in </a:t>
            </a:r>
            <a:r>
              <a:rPr lang="hu-HU" sz="4400" dirty="0" err="1"/>
              <a:t>the</a:t>
            </a:r>
            <a:r>
              <a:rPr lang="hu-HU" sz="4400" dirty="0"/>
              <a:t> last </a:t>
            </a:r>
            <a:r>
              <a:rPr lang="hu-HU" sz="4400" dirty="0" err="1"/>
              <a:t>decade</a:t>
            </a:r>
            <a:r>
              <a:rPr lang="hu-HU" sz="44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0541308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3ACC40F2-424A-42F2-87ED-1748E9F5A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Impacts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</a:t>
            </a:r>
            <a:r>
              <a:rPr lang="hu-HU" dirty="0" err="1"/>
              <a:t>level</a:t>
            </a:r>
            <a:r>
              <a:rPr lang="hu-HU" dirty="0"/>
              <a:t> is </a:t>
            </a:r>
            <a:r>
              <a:rPr lang="hu-HU" dirty="0" err="1"/>
              <a:t>not</a:t>
            </a:r>
            <a:r>
              <a:rPr lang="hu-HU" dirty="0"/>
              <a:t> </a:t>
            </a:r>
            <a:r>
              <a:rPr lang="hu-HU" dirty="0" err="1"/>
              <a:t>impacts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</a:t>
            </a:r>
            <a:r>
              <a:rPr lang="hu-HU" dirty="0" err="1"/>
              <a:t>rates</a:t>
            </a:r>
            <a:r>
              <a:rPr lang="hu-HU" dirty="0"/>
              <a:t>!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79502627-FA3B-476A-B6ED-8C98C6CFC42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51475040"/>
              </p:ext>
            </p:extLst>
          </p:nvPr>
        </p:nvGraphicFramePr>
        <p:xfrm>
          <a:off x="1054100" y="1350516"/>
          <a:ext cx="10526794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4762860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95A792D-C37B-463E-AB19-EF1E4EDDC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No </a:t>
            </a:r>
            <a:r>
              <a:rPr lang="hu-HU" dirty="0" err="1"/>
              <a:t>problem</a:t>
            </a:r>
            <a:r>
              <a:rPr lang="hu-HU" dirty="0"/>
              <a:t>: </a:t>
            </a:r>
            <a:r>
              <a:rPr lang="hu-HU" dirty="0" err="1"/>
              <a:t>every</a:t>
            </a:r>
            <a:r>
              <a:rPr lang="hu-HU" dirty="0"/>
              <a:t> </a:t>
            </a:r>
            <a:r>
              <a:rPr lang="hu-HU" dirty="0" err="1"/>
              <a:t>budget</a:t>
            </a:r>
            <a:r>
              <a:rPr lang="hu-HU" dirty="0"/>
              <a:t> </a:t>
            </a:r>
            <a:r>
              <a:rPr lang="hu-HU" dirty="0" err="1"/>
              <a:t>year</a:t>
            </a:r>
            <a:r>
              <a:rPr lang="hu-HU" dirty="0"/>
              <a:t> </a:t>
            </a:r>
            <a:r>
              <a:rPr lang="hu-HU" dirty="0" err="1"/>
              <a:t>follows</a:t>
            </a:r>
            <a:r>
              <a:rPr lang="hu-HU" dirty="0"/>
              <a:t> </a:t>
            </a:r>
            <a:r>
              <a:rPr lang="hu-HU" dirty="0" err="1"/>
              <a:t>by</a:t>
            </a:r>
            <a:r>
              <a:rPr lang="hu-HU" dirty="0"/>
              <a:t> an </a:t>
            </a:r>
            <a:r>
              <a:rPr lang="hu-HU" dirty="0" err="1"/>
              <a:t>other</a:t>
            </a:r>
            <a:endParaRPr lang="hu-HU" dirty="0"/>
          </a:p>
        </p:txBody>
      </p:sp>
      <p:pic>
        <p:nvPicPr>
          <p:cNvPr id="4" name="Tartalom helye 3">
            <a:extLst>
              <a:ext uri="{FF2B5EF4-FFF2-40B4-BE49-F238E27FC236}">
                <a16:creationId xmlns:a16="http://schemas.microsoft.com/office/drawing/2014/main" id="{4CFE96FE-61ED-405C-B015-CFA7BFB42AAB}"/>
              </a:ext>
            </a:extLst>
          </p:cNvPr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50" y="1422524"/>
            <a:ext cx="11881320" cy="48245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31457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lcím 1">
            <a:extLst>
              <a:ext uri="{FF2B5EF4-FFF2-40B4-BE49-F238E27FC236}">
                <a16:creationId xmlns:a16="http://schemas.microsoft.com/office/drawing/2014/main" id="{1B1F1A69-2AF0-4F94-828B-31059E0FB1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hu-HU" dirty="0"/>
              <a:t>Gábor Balás</a:t>
            </a:r>
          </a:p>
          <a:p>
            <a:r>
              <a:rPr lang="hu-HU" dirty="0"/>
              <a:t>balasgabor@hetfa.hu</a:t>
            </a:r>
          </a:p>
        </p:txBody>
      </p:sp>
      <p:sp>
        <p:nvSpPr>
          <p:cNvPr id="3" name="Cím 2">
            <a:extLst>
              <a:ext uri="{FF2B5EF4-FFF2-40B4-BE49-F238E27FC236}">
                <a16:creationId xmlns:a16="http://schemas.microsoft.com/office/drawing/2014/main" id="{1499FE41-235A-4B5A-9BE5-D7746708AF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Thank</a:t>
            </a:r>
            <a:r>
              <a:rPr lang="hu-HU" dirty="0"/>
              <a:t> </a:t>
            </a:r>
            <a:r>
              <a:rPr lang="hu-HU" dirty="0" err="1"/>
              <a:t>you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your</a:t>
            </a:r>
            <a:r>
              <a:rPr lang="hu-HU" dirty="0"/>
              <a:t> </a:t>
            </a:r>
            <a:r>
              <a:rPr lang="hu-HU" dirty="0" err="1"/>
              <a:t>attention</a:t>
            </a:r>
            <a:r>
              <a:rPr lang="hu-HU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767696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3A78084-6393-4450-866F-775EA96388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Outline of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presentation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1F6FABE1-DC48-4D89-A055-3084F34709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598" y="1638353"/>
            <a:ext cx="10971372" cy="4633874"/>
          </a:xfrm>
        </p:spPr>
        <p:txBody>
          <a:bodyPr>
            <a:normAutofit fontScale="77500" lnSpcReduction="20000"/>
          </a:bodyPr>
          <a:lstStyle/>
          <a:p>
            <a:r>
              <a:rPr lang="hu-HU" dirty="0" err="1"/>
              <a:t>Macroeconomic</a:t>
            </a:r>
            <a:r>
              <a:rPr lang="hu-HU" dirty="0"/>
              <a:t> </a:t>
            </a:r>
            <a:r>
              <a:rPr lang="hu-HU" dirty="0" err="1"/>
              <a:t>changes</a:t>
            </a:r>
            <a:r>
              <a:rPr lang="hu-HU" dirty="0"/>
              <a:t> in Hungary 2008-2018</a:t>
            </a:r>
          </a:p>
          <a:p>
            <a:r>
              <a:rPr lang="hu-HU" dirty="0"/>
              <a:t>The </a:t>
            </a:r>
            <a:r>
              <a:rPr lang="hu-HU" dirty="0" err="1"/>
              <a:t>role</a:t>
            </a:r>
            <a:r>
              <a:rPr lang="hu-HU" dirty="0"/>
              <a:t> of </a:t>
            </a:r>
            <a:r>
              <a:rPr lang="hu-HU" dirty="0" err="1"/>
              <a:t>cohesion</a:t>
            </a:r>
            <a:r>
              <a:rPr lang="hu-HU" dirty="0"/>
              <a:t> policy in </a:t>
            </a:r>
            <a:r>
              <a:rPr lang="hu-HU" dirty="0" err="1"/>
              <a:t>this</a:t>
            </a:r>
            <a:r>
              <a:rPr lang="hu-HU" dirty="0"/>
              <a:t> </a:t>
            </a:r>
            <a:r>
              <a:rPr lang="hu-HU" dirty="0" err="1"/>
              <a:t>changes</a:t>
            </a:r>
            <a:endParaRPr lang="hu-HU" dirty="0"/>
          </a:p>
          <a:p>
            <a:r>
              <a:rPr lang="hu-HU" dirty="0" err="1"/>
              <a:t>Decomposition</a:t>
            </a:r>
            <a:r>
              <a:rPr lang="hu-HU" dirty="0"/>
              <a:t> of </a:t>
            </a:r>
            <a:r>
              <a:rPr lang="hu-HU" dirty="0" err="1"/>
              <a:t>impacts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</a:t>
            </a:r>
            <a:r>
              <a:rPr lang="hu-HU" dirty="0" err="1"/>
              <a:t>long</a:t>
            </a:r>
            <a:r>
              <a:rPr lang="hu-HU" dirty="0"/>
              <a:t> rund and </a:t>
            </a:r>
            <a:r>
              <a:rPr lang="hu-HU" dirty="0" err="1"/>
              <a:t>short</a:t>
            </a:r>
            <a:r>
              <a:rPr lang="hu-HU" dirty="0"/>
              <a:t> </a:t>
            </a:r>
            <a:r>
              <a:rPr lang="hu-HU" dirty="0" err="1"/>
              <a:t>run</a:t>
            </a:r>
            <a:r>
              <a:rPr lang="hu-HU" dirty="0"/>
              <a:t> </a:t>
            </a:r>
            <a:r>
              <a:rPr lang="hu-HU" dirty="0" err="1"/>
              <a:t>effects</a:t>
            </a:r>
            <a:endParaRPr lang="hu-HU" dirty="0"/>
          </a:p>
          <a:p>
            <a:r>
              <a:rPr lang="hu-HU" dirty="0" err="1"/>
              <a:t>Sensibility</a:t>
            </a:r>
            <a:r>
              <a:rPr lang="hu-HU" dirty="0"/>
              <a:t> of </a:t>
            </a:r>
            <a:r>
              <a:rPr lang="hu-HU" dirty="0" err="1"/>
              <a:t>results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modell </a:t>
            </a:r>
            <a:r>
              <a:rPr lang="hu-HU" dirty="0" err="1"/>
              <a:t>assumptions</a:t>
            </a:r>
            <a:endParaRPr lang="hu-HU" dirty="0"/>
          </a:p>
          <a:p>
            <a:r>
              <a:rPr lang="hu-HU" dirty="0" err="1"/>
              <a:t>Some</a:t>
            </a:r>
            <a:r>
              <a:rPr lang="hu-HU" dirty="0"/>
              <a:t> </a:t>
            </a:r>
            <a:r>
              <a:rPr lang="hu-HU" dirty="0" err="1"/>
              <a:t>remarks</a:t>
            </a:r>
            <a:endParaRPr lang="hu-HU" dirty="0"/>
          </a:p>
          <a:p>
            <a:endParaRPr lang="hu-HU" dirty="0"/>
          </a:p>
          <a:p>
            <a:pPr marL="0" indent="0">
              <a:buNone/>
            </a:pPr>
            <a:r>
              <a:rPr lang="hu-HU" dirty="0" err="1"/>
              <a:t>Presentation</a:t>
            </a:r>
            <a:r>
              <a:rPr lang="hu-HU" dirty="0"/>
              <a:t> </a:t>
            </a:r>
            <a:r>
              <a:rPr lang="hu-HU" dirty="0" err="1"/>
              <a:t>based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an ex-post </a:t>
            </a:r>
            <a:r>
              <a:rPr lang="hu-HU" dirty="0" err="1"/>
              <a:t>evaluation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2007-13 EU </a:t>
            </a:r>
            <a:r>
              <a:rPr lang="hu-HU" dirty="0" err="1"/>
              <a:t>funds</a:t>
            </a:r>
            <a:r>
              <a:rPr lang="hu-HU" dirty="0"/>
              <a:t> </a:t>
            </a:r>
            <a:r>
              <a:rPr lang="hu-HU" dirty="0" err="1"/>
              <a:t>on</a:t>
            </a:r>
            <a:r>
              <a:rPr lang="hu-HU" dirty="0"/>
              <a:t> </a:t>
            </a:r>
            <a:r>
              <a:rPr lang="hu-HU" dirty="0" err="1"/>
              <a:t>Hungarian</a:t>
            </a:r>
            <a:r>
              <a:rPr lang="hu-HU" dirty="0"/>
              <a:t> </a:t>
            </a:r>
            <a:r>
              <a:rPr lang="hu-HU" dirty="0" err="1"/>
              <a:t>macroeconomy</a:t>
            </a:r>
            <a:r>
              <a:rPr lang="hu-HU" dirty="0"/>
              <a:t> in 2016, </a:t>
            </a:r>
            <a:r>
              <a:rPr lang="hu-HU" dirty="0" err="1"/>
              <a:t>but</a:t>
            </a:r>
            <a:r>
              <a:rPr lang="hu-HU" dirty="0"/>
              <a:t> </a:t>
            </a:r>
            <a:r>
              <a:rPr lang="hu-HU" dirty="0" err="1"/>
              <a:t>results</a:t>
            </a:r>
            <a:r>
              <a:rPr lang="hu-HU" dirty="0"/>
              <a:t> </a:t>
            </a:r>
            <a:r>
              <a:rPr lang="hu-HU" dirty="0" err="1"/>
              <a:t>are</a:t>
            </a:r>
            <a:r>
              <a:rPr lang="hu-HU" dirty="0"/>
              <a:t> </a:t>
            </a:r>
            <a:r>
              <a:rPr lang="hu-HU" dirty="0" err="1"/>
              <a:t>extended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2016-2018 </a:t>
            </a:r>
            <a:r>
              <a:rPr lang="hu-HU" dirty="0" err="1"/>
              <a:t>years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529971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4CA82AC-94A3-45A3-A803-BFFAF5F870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/>
              <a:t>GDP in Hungary 2007-2018</a:t>
            </a:r>
          </a:p>
        </p:txBody>
      </p:sp>
      <p:sp>
        <p:nvSpPr>
          <p:cNvPr id="6" name="Tartalom helye 5">
            <a:extLst>
              <a:ext uri="{FF2B5EF4-FFF2-40B4-BE49-F238E27FC236}">
                <a16:creationId xmlns:a16="http://schemas.microsoft.com/office/drawing/2014/main" id="{3063B4F3-1E62-4FFE-873E-E65A8497AB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6799C18D-358E-4A6D-BAF4-A8D04A0557D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373629"/>
              </p:ext>
            </p:extLst>
          </p:nvPr>
        </p:nvGraphicFramePr>
        <p:xfrm>
          <a:off x="609520" y="1620841"/>
          <a:ext cx="10971372" cy="46513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20893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892E10E-5FAA-42D7-9AEA-415131CB66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Employment</a:t>
            </a:r>
            <a:r>
              <a:rPr lang="hu-HU" dirty="0"/>
              <a:t> in Hungary 2007-2018</a:t>
            </a:r>
          </a:p>
        </p:txBody>
      </p:sp>
      <p:graphicFrame>
        <p:nvGraphicFramePr>
          <p:cNvPr id="4" name="Tartalom helye 3">
            <a:extLst>
              <a:ext uri="{FF2B5EF4-FFF2-40B4-BE49-F238E27FC236}">
                <a16:creationId xmlns:a16="http://schemas.microsoft.com/office/drawing/2014/main" id="{945593DD-43CD-48C1-B017-BDBEA8B8266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5774371"/>
              </p:ext>
            </p:extLst>
          </p:nvPr>
        </p:nvGraphicFramePr>
        <p:xfrm>
          <a:off x="609600" y="1638300"/>
          <a:ext cx="10971213" cy="4633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625557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18368AD-D333-4330-9AD0-67CAF538F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Export/Import in Hungary 2007-2018 in 2007 </a:t>
            </a:r>
            <a:r>
              <a:rPr lang="hu-HU" dirty="0" err="1"/>
              <a:t>price</a:t>
            </a:r>
            <a:endParaRPr lang="hu-HU" dirty="0"/>
          </a:p>
        </p:txBody>
      </p:sp>
      <p:graphicFrame>
        <p:nvGraphicFramePr>
          <p:cNvPr id="4" name="Tartalom helye 3">
            <a:extLst>
              <a:ext uri="{FF2B5EF4-FFF2-40B4-BE49-F238E27FC236}">
                <a16:creationId xmlns:a16="http://schemas.microsoft.com/office/drawing/2014/main" id="{DBB262FC-667E-44FF-8201-FD94CF8A976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0518860"/>
              </p:ext>
            </p:extLst>
          </p:nvPr>
        </p:nvGraphicFramePr>
        <p:xfrm>
          <a:off x="609600" y="1638300"/>
          <a:ext cx="10971213" cy="4633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478043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EA6CDC8A-2A88-444C-A599-1A74091C3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err="1"/>
              <a:t>Budget</a:t>
            </a:r>
            <a:r>
              <a:rPr lang="hu-HU" dirty="0"/>
              <a:t> </a:t>
            </a:r>
            <a:r>
              <a:rPr lang="hu-HU" dirty="0" err="1"/>
              <a:t>Balance</a:t>
            </a:r>
            <a:r>
              <a:rPr lang="hu-HU" dirty="0"/>
              <a:t> </a:t>
            </a:r>
            <a:r>
              <a:rPr lang="hu-HU" dirty="0" err="1"/>
              <a:t>to</a:t>
            </a:r>
            <a:r>
              <a:rPr lang="hu-HU" dirty="0"/>
              <a:t> GDP in Hungary 2007-2018</a:t>
            </a:r>
          </a:p>
        </p:txBody>
      </p:sp>
      <p:graphicFrame>
        <p:nvGraphicFramePr>
          <p:cNvPr id="4" name="Tartalom helye 3">
            <a:extLst>
              <a:ext uri="{FF2B5EF4-FFF2-40B4-BE49-F238E27FC236}">
                <a16:creationId xmlns:a16="http://schemas.microsoft.com/office/drawing/2014/main" id="{4AF81EF6-05BC-4CA9-976C-C429C6E73BF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5066384"/>
              </p:ext>
            </p:extLst>
          </p:nvPr>
        </p:nvGraphicFramePr>
        <p:xfrm>
          <a:off x="609600" y="1638300"/>
          <a:ext cx="10971213" cy="4633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858357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8B51FA1-6903-4971-8D28-F9B4B086B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Impacts</a:t>
            </a:r>
            <a:r>
              <a:rPr lang="hu-HU" dirty="0"/>
              <a:t> of </a:t>
            </a:r>
            <a:r>
              <a:rPr lang="hu-HU" dirty="0" err="1"/>
              <a:t>cohesion</a:t>
            </a:r>
            <a:r>
              <a:rPr lang="hu-HU" dirty="0"/>
              <a:t> policy </a:t>
            </a:r>
            <a:r>
              <a:rPr lang="hu-HU" dirty="0" err="1"/>
              <a:t>on</a:t>
            </a:r>
            <a:r>
              <a:rPr lang="hu-HU" dirty="0"/>
              <a:t> </a:t>
            </a:r>
            <a:r>
              <a:rPr lang="hu-HU" dirty="0" err="1"/>
              <a:t>Economy</a:t>
            </a:r>
            <a:endParaRPr lang="hu-HU" dirty="0"/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FEC8C28A-3617-4839-9685-2CEB104939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21" y="1710556"/>
            <a:ext cx="10971372" cy="4633874"/>
          </a:xfrm>
        </p:spPr>
        <p:txBody>
          <a:bodyPr>
            <a:normAutofit fontScale="92500" lnSpcReduction="20000"/>
          </a:bodyPr>
          <a:lstStyle/>
          <a:p>
            <a:r>
              <a:rPr lang="hu-HU" dirty="0" err="1"/>
              <a:t>Cohesion</a:t>
            </a:r>
            <a:r>
              <a:rPr lang="hu-HU" dirty="0"/>
              <a:t> policy </a:t>
            </a:r>
            <a:r>
              <a:rPr lang="hu-HU" dirty="0" err="1"/>
              <a:t>supports</a:t>
            </a:r>
            <a:r>
              <a:rPr lang="hu-HU" dirty="0"/>
              <a:t> </a:t>
            </a:r>
            <a:r>
              <a:rPr lang="hu-HU" dirty="0" err="1"/>
              <a:t>beneficiaries</a:t>
            </a:r>
            <a:r>
              <a:rPr lang="hu-HU" dirty="0"/>
              <a:t>:</a:t>
            </a:r>
          </a:p>
          <a:p>
            <a:r>
              <a:rPr lang="hu-HU" dirty="0" err="1"/>
              <a:t>Beneficiary</a:t>
            </a:r>
            <a:r>
              <a:rPr lang="hu-HU" dirty="0"/>
              <a:t>:</a:t>
            </a:r>
          </a:p>
          <a:p>
            <a:pPr lvl="1"/>
            <a:r>
              <a:rPr lang="hu-HU" dirty="0"/>
              <a:t>Project </a:t>
            </a:r>
            <a:r>
              <a:rPr lang="hu-HU" dirty="0" err="1"/>
              <a:t>demand</a:t>
            </a:r>
            <a:r>
              <a:rPr lang="hu-HU" dirty="0"/>
              <a:t> </a:t>
            </a:r>
            <a:r>
              <a:rPr lang="hu-HU" dirty="0" err="1"/>
              <a:t>from</a:t>
            </a:r>
            <a:r>
              <a:rPr lang="hu-HU" dirty="0"/>
              <a:t> </a:t>
            </a:r>
            <a:r>
              <a:rPr lang="hu-HU" dirty="0" err="1"/>
              <a:t>suppliers</a:t>
            </a:r>
            <a:r>
              <a:rPr lang="hu-HU" dirty="0"/>
              <a:t> in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year</a:t>
            </a:r>
            <a:r>
              <a:rPr lang="hu-HU" dirty="0"/>
              <a:t> of </a:t>
            </a:r>
            <a:r>
              <a:rPr lang="hu-HU" dirty="0" err="1"/>
              <a:t>support</a:t>
            </a:r>
            <a:r>
              <a:rPr lang="hu-HU" dirty="0"/>
              <a:t> – </a:t>
            </a:r>
            <a:r>
              <a:rPr lang="hu-HU" sz="3900" b="1" dirty="0" err="1">
                <a:solidFill>
                  <a:srgbClr val="C00000"/>
                </a:solidFill>
              </a:rPr>
              <a:t>Demand</a:t>
            </a:r>
            <a:r>
              <a:rPr lang="hu-HU" sz="3900" b="1" dirty="0">
                <a:solidFill>
                  <a:srgbClr val="C00000"/>
                </a:solidFill>
              </a:rPr>
              <a:t> </a:t>
            </a:r>
            <a:r>
              <a:rPr lang="hu-HU" sz="3900" b="1" dirty="0" err="1">
                <a:solidFill>
                  <a:srgbClr val="C00000"/>
                </a:solidFill>
              </a:rPr>
              <a:t>effect</a:t>
            </a:r>
            <a:endParaRPr lang="hu-HU" b="1" dirty="0">
              <a:solidFill>
                <a:srgbClr val="C00000"/>
              </a:solidFill>
            </a:endParaRPr>
          </a:p>
          <a:p>
            <a:pPr lvl="1"/>
            <a:endParaRPr lang="hu-HU" dirty="0"/>
          </a:p>
          <a:p>
            <a:pPr lvl="1"/>
            <a:r>
              <a:rPr lang="hu-HU" dirty="0" err="1"/>
              <a:t>Improve</a:t>
            </a:r>
            <a:r>
              <a:rPr lang="hu-HU" dirty="0"/>
              <a:t> </a:t>
            </a:r>
            <a:r>
              <a:rPr lang="hu-HU" dirty="0" err="1"/>
              <a:t>technology</a:t>
            </a:r>
            <a:r>
              <a:rPr lang="hu-HU" dirty="0"/>
              <a:t> in </a:t>
            </a:r>
            <a:r>
              <a:rPr lang="hu-HU" dirty="0" err="1"/>
              <a:t>the</a:t>
            </a:r>
            <a:r>
              <a:rPr lang="hu-HU" dirty="0"/>
              <a:t> </a:t>
            </a:r>
            <a:r>
              <a:rPr lang="hu-HU" dirty="0" err="1"/>
              <a:t>next</a:t>
            </a:r>
            <a:r>
              <a:rPr lang="hu-HU" dirty="0"/>
              <a:t> </a:t>
            </a:r>
            <a:r>
              <a:rPr lang="hu-HU" dirty="0" err="1"/>
              <a:t>years</a:t>
            </a:r>
            <a:endParaRPr lang="hu-HU" dirty="0"/>
          </a:p>
          <a:p>
            <a:pPr lvl="2"/>
            <a:r>
              <a:rPr lang="hu-HU" dirty="0" err="1"/>
              <a:t>Increase</a:t>
            </a:r>
            <a:r>
              <a:rPr lang="hu-HU" dirty="0"/>
              <a:t> </a:t>
            </a:r>
            <a:r>
              <a:rPr lang="hu-HU" dirty="0" err="1"/>
              <a:t>production</a:t>
            </a:r>
            <a:endParaRPr lang="hu-HU" dirty="0"/>
          </a:p>
          <a:p>
            <a:pPr lvl="2"/>
            <a:r>
              <a:rPr lang="hu-HU" dirty="0"/>
              <a:t>New </a:t>
            </a:r>
            <a:r>
              <a:rPr lang="hu-HU" dirty="0" err="1"/>
              <a:t>demand</a:t>
            </a:r>
            <a:r>
              <a:rPr lang="hu-HU" dirty="0"/>
              <a:t> </a:t>
            </a:r>
            <a:r>
              <a:rPr lang="hu-HU" dirty="0" err="1"/>
              <a:t>from</a:t>
            </a:r>
            <a:r>
              <a:rPr lang="hu-HU" dirty="0"/>
              <a:t> </a:t>
            </a:r>
            <a:r>
              <a:rPr lang="hu-HU" dirty="0" err="1"/>
              <a:t>other</a:t>
            </a:r>
            <a:r>
              <a:rPr lang="hu-HU" dirty="0"/>
              <a:t> sectors, </a:t>
            </a:r>
            <a:r>
              <a:rPr lang="hu-HU" dirty="0" err="1"/>
              <a:t>suppliers</a:t>
            </a:r>
            <a:endParaRPr lang="hu-HU" dirty="0"/>
          </a:p>
          <a:p>
            <a:pPr lvl="2"/>
            <a:r>
              <a:rPr lang="hu-HU" dirty="0" err="1"/>
              <a:t>Lrger</a:t>
            </a:r>
            <a:r>
              <a:rPr lang="hu-HU" dirty="0"/>
              <a:t> </a:t>
            </a:r>
            <a:r>
              <a:rPr lang="hu-HU" dirty="0" err="1"/>
              <a:t>share</a:t>
            </a:r>
            <a:r>
              <a:rPr lang="hu-HU" dirty="0"/>
              <a:t> in </a:t>
            </a:r>
            <a:r>
              <a:rPr lang="hu-HU" dirty="0" err="1"/>
              <a:t>their</a:t>
            </a:r>
            <a:r>
              <a:rPr lang="hu-HU" dirty="0"/>
              <a:t> sector</a:t>
            </a:r>
          </a:p>
          <a:p>
            <a:pPr lvl="1"/>
            <a:endParaRPr lang="hu-HU" dirty="0"/>
          </a:p>
        </p:txBody>
      </p:sp>
      <p:sp>
        <p:nvSpPr>
          <p:cNvPr id="5" name="Jobb oldali kapcsos zárójel 4">
            <a:extLst>
              <a:ext uri="{FF2B5EF4-FFF2-40B4-BE49-F238E27FC236}">
                <a16:creationId xmlns:a16="http://schemas.microsoft.com/office/drawing/2014/main" id="{5CD8D8F1-E15A-4D4E-8878-1E5A0C5D410D}"/>
              </a:ext>
            </a:extLst>
          </p:cNvPr>
          <p:cNvSpPr/>
          <p:nvPr/>
        </p:nvSpPr>
        <p:spPr>
          <a:xfrm>
            <a:off x="8111430" y="3798788"/>
            <a:ext cx="1512168" cy="2304256"/>
          </a:xfrm>
          <a:prstGeom prst="rightBrace">
            <a:avLst/>
          </a:prstGeom>
          <a:ln w="254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Szövegdoboz 6">
            <a:extLst>
              <a:ext uri="{FF2B5EF4-FFF2-40B4-BE49-F238E27FC236}">
                <a16:creationId xmlns:a16="http://schemas.microsoft.com/office/drawing/2014/main" id="{E5D75086-72CC-47AC-9702-009013B6D41A}"/>
              </a:ext>
            </a:extLst>
          </p:cNvPr>
          <p:cNvSpPr txBox="1"/>
          <p:nvPr/>
        </p:nvSpPr>
        <p:spPr>
          <a:xfrm>
            <a:off x="9767614" y="4374852"/>
            <a:ext cx="16561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3600" b="1" dirty="0" err="1">
                <a:solidFill>
                  <a:srgbClr val="C00000"/>
                </a:solidFill>
              </a:rPr>
              <a:t>Supply</a:t>
            </a:r>
            <a:r>
              <a:rPr lang="hu-HU" sz="3600" b="1" dirty="0">
                <a:solidFill>
                  <a:srgbClr val="C00000"/>
                </a:solidFill>
              </a:rPr>
              <a:t> </a:t>
            </a:r>
            <a:r>
              <a:rPr lang="hu-HU" sz="3600" b="1" dirty="0" err="1">
                <a:solidFill>
                  <a:srgbClr val="C00000"/>
                </a:solidFill>
              </a:rPr>
              <a:t>effect</a:t>
            </a:r>
            <a:endParaRPr lang="hu-HU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201074"/>
      </p:ext>
    </p:extLst>
  </p:cSld>
  <p:clrMapOvr>
    <a:masterClrMapping/>
  </p:clrMapOvr>
</p:sld>
</file>

<file path=ppt/theme/theme1.xml><?xml version="1.0" encoding="utf-8"?>
<a:theme xmlns:a="http://schemas.openxmlformats.org/drawingml/2006/main" name="Šablona v03">
  <a:themeElements>
    <a:clrScheme name="NOK">
      <a:dk1>
        <a:srgbClr val="262626"/>
      </a:dk1>
      <a:lt1>
        <a:sysClr val="window" lastClr="FFFFFF"/>
      </a:lt1>
      <a:dk2>
        <a:srgbClr val="1F497D"/>
      </a:dk2>
      <a:lt2>
        <a:srgbClr val="EEECE1"/>
      </a:lt2>
      <a:accent1>
        <a:srgbClr val="17365D"/>
      </a:accent1>
      <a:accent2>
        <a:srgbClr val="548DD4"/>
      </a:accent2>
      <a:accent3>
        <a:srgbClr val="8DB3E2"/>
      </a:accent3>
      <a:accent4>
        <a:srgbClr val="C6D9F0"/>
      </a:accent4>
      <a:accent5>
        <a:srgbClr val="C6D9F0"/>
      </a:accent5>
      <a:accent6>
        <a:srgbClr val="C6D9F0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šablona nok V_04</Template>
  <TotalTime>468</TotalTime>
  <Words>549</Words>
  <Application>Microsoft Office PowerPoint</Application>
  <PresentationFormat>Vlastní</PresentationFormat>
  <Paragraphs>84</Paragraphs>
  <Slides>32</Slides>
  <Notes>4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32</vt:i4>
      </vt:variant>
    </vt:vector>
  </HeadingPairs>
  <TitlesOfParts>
    <vt:vector size="35" baseType="lpstr">
      <vt:lpstr>Arial</vt:lpstr>
      <vt:lpstr>Calibri</vt:lpstr>
      <vt:lpstr>Šablona v03</vt:lpstr>
      <vt:lpstr>Macroeconomic impacts of 2007-13 EU Cohesion Policy programs in Hungary </vt:lpstr>
      <vt:lpstr>Cohesion Policy spending in Hungary (2007-2013)</vt:lpstr>
      <vt:lpstr>Focus of the presentation</vt:lpstr>
      <vt:lpstr>Outline of the presentation</vt:lpstr>
      <vt:lpstr>GDP in Hungary 2007-2018</vt:lpstr>
      <vt:lpstr>Employment in Hungary 2007-2018</vt:lpstr>
      <vt:lpstr>Export/Import in Hungary 2007-2018 in 2007 price</vt:lpstr>
      <vt:lpstr>Budget Balance to GDP in Hungary 2007-2018</vt:lpstr>
      <vt:lpstr>Impacts of cohesion policy on Economy</vt:lpstr>
      <vt:lpstr>Estimating macro impacts – HÉTFA CGE modell</vt:lpstr>
      <vt:lpstr>Estimating macro impacts – HÉTFA CGE modell</vt:lpstr>
      <vt:lpstr>Cohesion policy impacts on the level of GDP</vt:lpstr>
      <vt:lpstr>Impacts on Employment</vt:lpstr>
      <vt:lpstr>Impacts on Employment</vt:lpstr>
      <vt:lpstr>Impacts on Export</vt:lpstr>
      <vt:lpstr>Impacts on Export</vt:lpstr>
      <vt:lpstr>Impacts on Import</vt:lpstr>
      <vt:lpstr>Impacts on the Government’s Budget Balance</vt:lpstr>
      <vt:lpstr>Sectoral distribution of cohesion policy interventions</vt:lpstr>
      <vt:lpstr>Decomposition of impacts on GDP</vt:lpstr>
      <vt:lpstr>Decomposition of impacts on Employment</vt:lpstr>
      <vt:lpstr>Decomposition of impacts on Export</vt:lpstr>
      <vt:lpstr>Decomposition of impacts on Import</vt:lpstr>
      <vt:lpstr>Decomposition of impacts on Government’s Budget Balance</vt:lpstr>
      <vt:lpstr>Estimation is not measurement</vt:lpstr>
      <vt:lpstr>Impacts on GDP with three scenarios</vt:lpstr>
      <vt:lpstr>Impacts on Employment with three scenarios</vt:lpstr>
      <vt:lpstr>Impacts on Budget Balance with three scenarios</vt:lpstr>
      <vt:lpstr>Impacts on Export with three scenarios</vt:lpstr>
      <vt:lpstr>Impacts on level is not impacts on rates!</vt:lpstr>
      <vt:lpstr>No problem: every budget year follows by an other</vt:lpstr>
      <vt:lpstr>Thank you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Václav Zemek</dc:creator>
  <cp:lastModifiedBy>Jansová Lenka</cp:lastModifiedBy>
  <cp:revision>40</cp:revision>
  <dcterms:created xsi:type="dcterms:W3CDTF">2016-10-27T13:52:08Z</dcterms:created>
  <dcterms:modified xsi:type="dcterms:W3CDTF">2019-10-23T09:19:14Z</dcterms:modified>
</cp:coreProperties>
</file>